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30" r:id="rId3"/>
    <p:sldId id="332" r:id="rId4"/>
    <p:sldId id="331" r:id="rId5"/>
    <p:sldId id="333" r:id="rId6"/>
    <p:sldId id="310" r:id="rId7"/>
    <p:sldId id="306" r:id="rId8"/>
    <p:sldId id="302" r:id="rId9"/>
    <p:sldId id="296" r:id="rId10"/>
    <p:sldId id="292" r:id="rId11"/>
    <p:sldId id="328" r:id="rId12"/>
    <p:sldId id="271" r:id="rId13"/>
    <p:sldId id="272" r:id="rId14"/>
    <p:sldId id="273" r:id="rId15"/>
    <p:sldId id="280" r:id="rId16"/>
    <p:sldId id="277" r:id="rId17"/>
    <p:sldId id="278" r:id="rId18"/>
    <p:sldId id="297" r:id="rId19"/>
    <p:sldId id="298" r:id="rId20"/>
    <p:sldId id="279" r:id="rId21"/>
    <p:sldId id="299" r:id="rId22"/>
    <p:sldId id="317" r:id="rId23"/>
    <p:sldId id="318" r:id="rId24"/>
    <p:sldId id="300" r:id="rId25"/>
    <p:sldId id="319" r:id="rId26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294A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>
        <p:scale>
          <a:sx n="126" d="100"/>
          <a:sy n="126" d="100"/>
        </p:scale>
        <p:origin x="-119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945" y="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242B-A5D1-468D-94A1-A8179FB90144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2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945" y="937102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9AA9-E098-4F35-8666-B316AFDA23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68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33500" y="1190625"/>
            <a:ext cx="7827963" cy="58721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6124" y="7438841"/>
            <a:ext cx="4128743" cy="70470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2921259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2921259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B5E5D435-35B0-42D6-85D3-06724B0CFF93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3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1900"/>
            <a:ext cx="4438650" cy="3330575"/>
          </a:xfrm>
          <a:prstGeom prst="rect">
            <a:avLst/>
          </a:prstGeom>
          <a:ln w="0">
            <a:noFill/>
          </a:ln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73664" y="4747949"/>
            <a:ext cx="5388084" cy="38836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"/>
          </p:nvPr>
        </p:nvSpPr>
        <p:spPr>
          <a:xfrm>
            <a:off x="3815382" y="9371452"/>
            <a:ext cx="2918310" cy="494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3A7BC6-6455-44CD-BAB2-42FD856E361B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cs-CZ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44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342214-033D-450C-8D80-8C1B62A1DA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4AD63D-C455-46CB-820B-469FC7525FF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87473B-7967-44B7-B122-2B01E89C66D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FB0F8-886A-430D-AE2E-5EB47274DB5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2CB026-E1BC-4C80-9A75-C65DF6FF2F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8820FA-0AFD-453C-9F36-A029E010567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B749C-BABC-4C77-9B1F-E9CAC9A56D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54B41A-992B-40E8-9B29-7A41D98823A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D70D4F-E34B-45D9-90AE-2E4E3DEEA2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455507-5371-4C0A-959A-1B80EA0A90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0F5D81-4ACA-4903-AF4B-7606E60BD6A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2BC2B41-CB28-4DE8-80B1-D30162D85FB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8B159D-8AAC-4E23-B8F6-74967FFA8322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7" Type="http://schemas.openxmlformats.org/officeDocument/2006/relationships/hyperlink" Target="https://data.cermat.cz/menu/data-a-analyticke-vystupy-jednotna-prijimaci-zkouska/agregovana-data-jp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zdelavanivdatech.cz/" TargetMode="External"/><Relationship Id="rId5" Type="http://schemas.openxmlformats.org/officeDocument/2006/relationships/hyperlink" Target="https://msmt.gov.cz/vzdelavani/stredni-vzdelavani/prijimani-na-stredni-skoly-a-konzervatore" TargetMode="External"/><Relationship Id="rId4" Type="http://schemas.openxmlformats.org/officeDocument/2006/relationships/hyperlink" Target="https://prijimacky.cermat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/>
          <p:nvPr/>
        </p:nvPicPr>
        <p:blipFill>
          <a:blip r:embed="rId3"/>
          <a:stretch/>
        </p:blipFill>
        <p:spPr>
          <a:xfrm>
            <a:off x="0" y="-590760"/>
            <a:ext cx="9143280" cy="7007400"/>
          </a:xfrm>
          <a:prstGeom prst="rect">
            <a:avLst/>
          </a:prstGeom>
          <a:ln w="0">
            <a:noFill/>
          </a:ln>
        </p:spPr>
      </p:pic>
      <p:sp>
        <p:nvSpPr>
          <p:cNvPr id="48" name="Obdélník 9"/>
          <p:cNvSpPr/>
          <p:nvPr/>
        </p:nvSpPr>
        <p:spPr>
          <a:xfrm>
            <a:off x="-108360" y="5972040"/>
            <a:ext cx="9360360" cy="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9" name="Obdélník 4"/>
          <p:cNvSpPr/>
          <p:nvPr/>
        </p:nvSpPr>
        <p:spPr>
          <a:xfrm>
            <a:off x="-108360" y="0"/>
            <a:ext cx="9360360" cy="979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0" name="Obdélník 5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51" name="Picture 3" descr="C:\Users\Martin\Desktop\Pk - nove logo\a.jpg"/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52" name="Obdélník 8"/>
          <p:cNvSpPr/>
          <p:nvPr/>
        </p:nvSpPr>
        <p:spPr>
          <a:xfrm>
            <a:off x="-120960" y="-23400"/>
            <a:ext cx="9360360" cy="136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13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Přijímací řízení </a:t>
            </a:r>
            <a:r>
              <a:rPr sz="3000" dirty="0"/>
              <a:t/>
            </a:r>
            <a:br>
              <a:rPr sz="3000" dirty="0"/>
            </a:b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ve školním roce 2025/2026</a:t>
            </a:r>
            <a:endParaRPr lang="cs-CZ" sz="3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Novinky ve středním školství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Pardubický kraj</a:t>
            </a:r>
          </a:p>
        </p:txBody>
      </p:sp>
      <p:sp>
        <p:nvSpPr>
          <p:cNvPr id="106" name="Obdélník 1"/>
          <p:cNvSpPr/>
          <p:nvPr/>
        </p:nvSpPr>
        <p:spPr>
          <a:xfrm>
            <a:off x="404676" y="1052266"/>
            <a:ext cx="8333928" cy="4946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2026/2027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SOŠ a SOU Třemošnice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– 2 zaměření –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Operátor bezpilotních systémů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Právo a státní správa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opravárenské Králíky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Sociální činnost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plánována změna názvu od 1. 9. 2026 na SŠ technická a sociální Králíky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Svitavy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nové ŠVP </a:t>
            </a:r>
            <a:r>
              <a:rPr lang="cs-CZ" sz="2100" b="1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Mechanik opravář letadel</a:t>
            </a:r>
            <a:r>
              <a:rPr lang="cs-CZ" sz="2100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 oboru Strojní mechanik, plánována změna názvu od 1. 1. 2026 na SŠ technická Svitavy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zdravotnická a sociální Chrudim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znovu otevře obor </a:t>
            </a:r>
            <a:r>
              <a:rPr lang="cs-CZ" sz="21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činnost</a:t>
            </a:r>
            <a:endParaRPr lang="cs-CZ" sz="2100" b="1" spc="-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2025/2026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SPŠ chemická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Aplikované přírodní vědy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Střední zdravotnická škola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Prevence, ochrana a podpora zdraví</a:t>
            </a:r>
          </a:p>
        </p:txBody>
      </p:sp>
    </p:spTree>
    <p:extLst>
      <p:ext uri="{BB962C8B-B14F-4D97-AF65-F5344CB8AC3E}">
        <p14:creationId xmlns:p14="http://schemas.microsoft.com/office/powerpoint/2010/main" val="177800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Kombinace oborů vzdělání kategorie L/0 + H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06" name="Obdélník 1"/>
          <p:cNvSpPr/>
          <p:nvPr/>
        </p:nvSpPr>
        <p:spPr>
          <a:xfrm>
            <a:off x="551699" y="1242402"/>
            <a:ext cx="80406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rámci studia kombinace oborů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vzdělání L/0 + H je možné získat výuční list (po 3. ročníku) i maturitní zkoušku (po 4. ročníku)</a:t>
            </a:r>
            <a:endParaRPr lang="cs-CZ" sz="21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Pro příští školní rok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bude do kombinace oborů L/0 + H přijímat žáky 8 středních škol v Pardubickém kraji,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Atlase uveden kód a název oboru vzdělání H v závorce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oborem L/0 </a:t>
            </a:r>
            <a:endParaRPr lang="cs-CZ" sz="2100" b="0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Při podání přihlášky do kombinace oborů vzdělání L/0 + H je třeba uvést na přihlášku oba obory</a:t>
            </a:r>
          </a:p>
          <a:p>
            <a:pPr algn="just">
              <a:spcBef>
                <a:spcPts val="18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Školy s nabídkou oborů L/0 + H</a:t>
            </a:r>
            <a:endParaRPr lang="cs-CZ" sz="2100" b="0" strike="noStrike" spc="-1" dirty="0">
              <a:solidFill>
                <a:srgbClr val="376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0205EE88-F75F-DFEF-5385-F82FD3369AA1}"/>
              </a:ext>
            </a:extLst>
          </p:cNvPr>
          <p:cNvSpPr txBox="1"/>
          <p:nvPr/>
        </p:nvSpPr>
        <p:spPr>
          <a:xfrm>
            <a:off x="551699" y="4287827"/>
            <a:ext cx="3875921" cy="12618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technické Třemošnice</a:t>
            </a:r>
            <a:endParaRPr lang="cs-CZ" sz="19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Střední škola automobilní Holice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SPŠ stavební Pardubice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Svitavy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4C8A8681-FAF0-CAB0-3536-D30880C278DF}"/>
              </a:ext>
            </a:extLst>
          </p:cNvPr>
          <p:cNvSpPr txBox="1"/>
          <p:nvPr/>
        </p:nvSpPr>
        <p:spPr>
          <a:xfrm>
            <a:off x="4571640" y="4223326"/>
            <a:ext cx="357133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Vysoké Mýto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Lanškroun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automobilní Ústí nad Orlicí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gastronomická a technická Žamberk</a:t>
            </a:r>
          </a:p>
        </p:txBody>
      </p:sp>
    </p:spTree>
    <p:extLst>
      <p:ext uri="{BB962C8B-B14F-4D97-AF65-F5344CB8AC3E}">
        <p14:creationId xmlns:p14="http://schemas.microsoft.com/office/powerpoint/2010/main" val="168477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bdélník 2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20" name="Picture 1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21" name="Obdélník 3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2" name="Obdélník 7"/>
          <p:cNvSpPr/>
          <p:nvPr/>
        </p:nvSpPr>
        <p:spPr>
          <a:xfrm>
            <a:off x="-108360" y="0"/>
            <a:ext cx="9360360" cy="10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88320" y="0"/>
            <a:ext cx="7771680" cy="112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C00000"/>
                </a:solidFill>
                <a:latin typeface="Arial"/>
                <a:ea typeface="Microsoft YaHei"/>
              </a:rPr>
              <a:t>Pokusné ověřování propojení vybraných zdravotnických oborů vzdělání kategorie H, M, N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24" name="Obdélník 10"/>
          <p:cNvSpPr/>
          <p:nvPr/>
        </p:nvSpPr>
        <p:spPr>
          <a:xfrm>
            <a:off x="540000" y="1617078"/>
            <a:ext cx="7920000" cy="35995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Probíhá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zdravotnických školách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Pardubickém kraji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 3. ročníku maturitního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oboru vzdělání 53-41-M/03 Praktická sestra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 možné získat výuční list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 oboru vzdělání 53-41-H/01 Ošetřovatel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Absolventi oboru vzdělání 53-41-M/03 Praktická sestra budou moci být přijímáni do 2. ročníku oboru vzdělání 53-41-N/11 Diplomovaná všeobecná sestra ve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vyšší odborné škole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Na přihlášce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neuvádí oba obory vzdělání 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(uvede se pouze obor Praktická sestra)</a:t>
            </a:r>
            <a:endParaRPr lang="cs-CZ" sz="220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25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Postupný útlum p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rospěchových stipendií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Pardubického kraje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844225"/>
              </p:ext>
            </p:extLst>
          </p:nvPr>
        </p:nvGraphicFramePr>
        <p:xfrm>
          <a:off x="456840" y="2989645"/>
          <a:ext cx="8229599" cy="17582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3182">
                  <a:extLst>
                    <a:ext uri="{9D8B030D-6E8A-4147-A177-3AD203B41FA5}">
                      <a16:colId xmlns:a16="http://schemas.microsoft.com/office/drawing/2014/main" xmlns="" val="1553161621"/>
                    </a:ext>
                  </a:extLst>
                </a:gridCol>
                <a:gridCol w="1871632">
                  <a:extLst>
                    <a:ext uri="{9D8B030D-6E8A-4147-A177-3AD203B41FA5}">
                      <a16:colId xmlns:a16="http://schemas.microsoft.com/office/drawing/2014/main" xmlns="" val="604256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xmlns="" val="2238365458"/>
                    </a:ext>
                  </a:extLst>
                </a:gridCol>
                <a:gridCol w="1726569">
                  <a:extLst>
                    <a:ext uri="{9D8B030D-6E8A-4147-A177-3AD203B41FA5}">
                      <a16:colId xmlns:a16="http://schemas.microsoft.com/office/drawing/2014/main" xmlns="" val="3632105369"/>
                    </a:ext>
                  </a:extLst>
                </a:gridCol>
              </a:tblGrid>
              <a:tr h="674203"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Hodnocení z odborného výcviku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2.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3. a 4.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4046577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– výborný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4638005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– chvalitebný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90528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6839" y="1278080"/>
            <a:ext cx="8229600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Žáci nově přijatí pro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rok 2026/27 již nebudou pobírat prospěchové stipendium od Pardubického kraje</a:t>
            </a:r>
            <a:endParaRPr kumimoji="0" lang="cs-CZ" altLang="cs-CZ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Snížení v</a:t>
            </a:r>
            <a:r>
              <a:rPr kumimoji="0" lang="cs-CZ" altLang="cs-CZ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ýše měsíčního stipendia </a:t>
            </a:r>
            <a:r>
              <a:rPr kumimoji="0" lang="cs-CZ" altLang="cs-CZ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2. pololetí 2025/26 </a:t>
            </a:r>
            <a:r>
              <a:rPr kumimoji="0" lang="cs-CZ" altLang="cs-CZ" sz="21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stávající žáky</a:t>
            </a:r>
            <a:endParaRPr kumimoji="0" lang="cs-CZ" altLang="cs-CZ" sz="21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2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Ne</a:t>
            </a:r>
            <a:r>
              <a:rPr lang="cs-CZ" sz="2400" b="1" strike="noStrike" spc="100" dirty="0">
                <a:solidFill>
                  <a:srgbClr val="376092"/>
                </a:solidFill>
                <a:latin typeface="Arial"/>
              </a:rPr>
              <a:t>jdůležitější z</a:t>
            </a: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měny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64332" y="1373576"/>
            <a:ext cx="8214975" cy="37534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roce 2025/2026</a:t>
            </a:r>
            <a:endParaRPr lang="cs-CZ" sz="2200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zrušení hybridní formy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 přihlášky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další elektronickou přihlášku lze podat pouze v případě zpětvzetí předchozí přihlášky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nová právní úprava pro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uchazeče, kteří získali předchozí vzdělání ve škole mimo území ČR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maturitních oborů ve 2. kole se mohou hlásit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uchazeči,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kteří nekonali jednotnou přijímací zkoušku v 1. kole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budou za ni hodnoceni 0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722597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 řízení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000" b="1" spc="-1" dirty="0">
                <a:solidFill>
                  <a:srgbClr val="376092"/>
                </a:solidFill>
                <a:latin typeface="Arial"/>
              </a:rPr>
              <a:t>ve školním roce 2025/2026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64476" y="1231140"/>
            <a:ext cx="8414688" cy="47383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střední školy </a:t>
            </a:r>
            <a:r>
              <a:rPr lang="pl-PL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období </a:t>
            </a:r>
            <a:r>
              <a:rPr lang="pl-PL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15. d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31. ledna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zveřejní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kritéria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přijímacího řízení (talentové i netalentové obory)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Termín pro podání přihlášky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1. kolo přijímacího řízení do oborů vzdělání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‒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1. února do 20.</a:t>
            </a:r>
            <a:r>
              <a:rPr lang="cs-CZ" sz="2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února</a:t>
            </a:r>
            <a:endParaRPr lang="cs-CZ" sz="2100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Počet přihlášek pro 1. kolo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přijímacího řízení nejvýše: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zároveň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 způsoby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přihlášky: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elektronicky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prostřednictvím DIPSY na základě prokázání totožnosti s využitím prostředku pro elektronickou identifikaci 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papírovém tiskopisu</a:t>
            </a:r>
            <a:endParaRPr lang="cs-CZ" sz="2100" b="1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91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  <a:latin typeface="Arial"/>
              </a:rPr>
              <a:t>elektronicky</a:t>
            </a:r>
          </a:p>
        </p:txBody>
      </p:sp>
      <p:sp>
        <p:nvSpPr>
          <p:cNvPr id="8" name="Obdélník 1"/>
          <p:cNvSpPr/>
          <p:nvPr/>
        </p:nvSpPr>
        <p:spPr>
          <a:xfrm>
            <a:off x="251640" y="1287616"/>
            <a:ext cx="8545851" cy="51799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prostřednictvím informačního systému DIPSY (www.dipsy.cz)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 přihlášení zákonného zástupce (plnoletého uchazeče) do systému prostřednictvím e-identity systém zobrazí jeho děti.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 volbě školy systém zobrazí všechny povinné přílohy stanovené ředitelem střední školy.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vyplní jeden formulář přihlášky v systému, přiřadí prioritu vybraným školám a oborům vzdělání a vloží do systému dokumenty pro všechny zvolené obory vzdělání.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obdrží e-mailem potvrzení o podání přihlášky.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SŠ činí všechny úkony v přijímacím řízení vůči zákonnému zástupci prostřednictvím informačního systému. </a:t>
            </a: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88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</a:rPr>
              <a:t>na papírovém tiskopisu</a:t>
            </a: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  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84163" y="1495464"/>
            <a:ext cx="8163072" cy="40488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na tiskopisu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 podá přihlášku na papírovém tiskopisu do všech škol, do jejíchž oborů vzdělání se uchazeč hlásí.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Na všech přihláškách na tiskopisu musí být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pořadí oborů vzdělání shodné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.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se uchazeč hlásí do více oborů vzdělání (zaměření ŠVP) na téže škole, stačí když odevzdá řediteli této školy přihlášku pouze jednu. </a:t>
            </a:r>
          </a:p>
          <a:p>
            <a:pPr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12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r>
              <a:rPr lang="cs-CZ" sz="2800" b="1" spc="-1" dirty="0">
                <a:solidFill>
                  <a:srgbClr val="C00000"/>
                </a:solidFill>
              </a:rPr>
              <a:t/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2025/2026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165013" y="1157760"/>
            <a:ext cx="8458551" cy="44690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lékařský posudek o zdravotní způsobilosti ke vzdělávání 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má platnost 1 rok od data vydání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nepřikládá se u oborů vzdělání skupin 16 Ekologie a ochrana životního prostřední, 18 Informatické obory, 63 Ekonomika a administrativa, 79 Obecná příprava s výjimkou Gymnázia se sportovní přípravou 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vzdělávání, pokud daná střední škola takové kritérium používá (hodnotí-li škola slovně, převede na žádost uchazeče slovní hodnocení na známky)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doporučení školského poradenského zařízení pro úpravu podmínek přijímacího řízení </a:t>
            </a:r>
          </a:p>
        </p:txBody>
      </p:sp>
    </p:spTree>
    <p:extLst>
      <p:ext uri="{BB962C8B-B14F-4D97-AF65-F5344CB8AC3E}">
        <p14:creationId xmlns:p14="http://schemas.microsoft.com/office/powerpoint/2010/main" val="867224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r>
              <a:rPr lang="cs-CZ" sz="2800" b="1" spc="-1" dirty="0">
                <a:solidFill>
                  <a:srgbClr val="C00000"/>
                </a:solidFill>
              </a:rPr>
              <a:t/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2025/2026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251640" y="1241687"/>
            <a:ext cx="8458551" cy="4561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žádost o prominutí zkoušky z ČJL (stačí označení v přihlášce) a doklad prokazující splnění podmínek pro prominutí (nejčastěji vysvědčení a jeho neúřední překlad do českého jazyka)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další doklady prokazující plnění kritérií přijímacího řízení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Přílohy přihlášky stačí podat jako prosté kopie, ředitel školy ale může účastníka řízení vyzvat k předložení originálu nebo úředně ověřené kopie.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 na přihlášce závazně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seřadí pořadí škol a oborů vzdělání podle své priority.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Uvedené pořadí musí být ve všech podaných přihláškách shodné.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Po uplynutí termínu pro podání přihlášky </a:t>
            </a:r>
            <a:r>
              <a:rPr lang="cs-CZ" sz="2100" b="1" spc="-1" dirty="0">
                <a:latin typeface="Calibri"/>
              </a:rPr>
              <a:t>nelze pořadí oborů vzdělání měnit.</a:t>
            </a:r>
          </a:p>
        </p:txBody>
      </p:sp>
    </p:spTree>
    <p:extLst>
      <p:ext uri="{BB962C8B-B14F-4D97-AF65-F5344CB8AC3E}">
        <p14:creationId xmlns:p14="http://schemas.microsoft.com/office/powerpoint/2010/main" val="1831181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44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45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6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48" name="Obdélník 1"/>
          <p:cNvSpPr/>
          <p:nvPr/>
        </p:nvSpPr>
        <p:spPr>
          <a:xfrm>
            <a:off x="467460" y="1492225"/>
            <a:ext cx="8208360" cy="3696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 1. kole přijímacího řízení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oborů vzdělání s maturitní zkouškou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(ve všech formách vzdělávání, včetně nástavbového studia, ve středních školách všech zřizovatelů) se koná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jednotná přijímací zkouška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 českého jazyka a literatury a z matematiky.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českého jazyka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minut, 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matematiky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minut.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Výjimkou jsou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pouze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obory vzdělání s talentovou zkouškou ze skupiny 82</a:t>
            </a:r>
            <a:r>
              <a:rPr lang="cs-CZ" sz="2200" b="0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Umění a užité umění a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zkrácené studium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 získání středního vzdělání s maturitní zkouškou.</a:t>
            </a:r>
            <a:endParaRPr lang="cs-CZ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2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4" name="Obdélník 1"/>
          <p:cNvSpPr/>
          <p:nvPr/>
        </p:nvSpPr>
        <p:spPr>
          <a:xfrm>
            <a:off x="467640" y="1417680"/>
            <a:ext cx="8208360" cy="45151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hlásí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alespoň do jednoho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oboru vzdělání s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maturitní zkouškou,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může jednotné přijímací zkoušky konat dvakrát.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Místo konání zkoušky stanoví uchazeči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(a to i pro náhradní termín),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může být i dvakrát v téže škole.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Nikdy to není škola, kam se uchazeč nepřihlásil.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pro vážné důvody k řádnému termínu přijímací zkoušky nedostaví a svoji neúčast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písemně nejpozději do 3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pracovních dnů omluví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řediteli školy, ve které ji měl konat, koná zkoušku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 náhradním termínu.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školy může stanovit i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přijímací zkoušku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spc="-1" dirty="0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Termíny konání přijímacích zkoušek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graphicFrame>
        <p:nvGraphicFramePr>
          <p:cNvPr id="161" name="Tabulka 3"/>
          <p:cNvGraphicFramePr/>
          <p:nvPr>
            <p:extLst>
              <p:ext uri="{D42A27DB-BD31-4B8C-83A1-F6EECF244321}">
                <p14:modId xmlns:p14="http://schemas.microsoft.com/office/powerpoint/2010/main" val="3055187752"/>
              </p:ext>
            </p:extLst>
          </p:nvPr>
        </p:nvGraphicFramePr>
        <p:xfrm>
          <a:off x="341100" y="2114962"/>
          <a:ext cx="8461080" cy="2216520"/>
        </p:xfrm>
        <a:graphic>
          <a:graphicData uri="http://schemas.openxmlformats.org/drawingml/2006/table">
            <a:tbl>
              <a:tblPr/>
              <a:tblGrid>
                <a:gridCol w="2835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57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7400">
                <a:tc gridSpan="4"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Jednotné přijímací zkoušky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1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Studium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Náhradní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Čtyřleté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Šestileté a osmileté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20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20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2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Talentová a školní přijímací zkouška</a:t>
            </a:r>
            <a:endParaRPr lang="cs-CZ" sz="22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04" name="Obdélník 1"/>
          <p:cNvSpPr/>
          <p:nvPr/>
        </p:nvSpPr>
        <p:spPr>
          <a:xfrm>
            <a:off x="431460" y="1378347"/>
            <a:ext cx="82803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 školy stanoví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dva termíny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konání talentové či školní přijímací zkoušky a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jeden náhradní termín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Talentová a školní přijímací zkouška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se koná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od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15. března do 23.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dubna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tak, aby se alespoň 1 termín konal jindy než jednotná zkouška.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případě, že dojde k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překryvu termínů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je možné uchazeči přiznat náhradní termín, pokud se z původního řádně omluví.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Náhradní termín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talentové či školní přijímací zkoušky stanoví ředitel školy od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 dubna do 5. května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tak, aby se konal jindy než jednotná zkouška.</a:t>
            </a:r>
          </a:p>
          <a:p>
            <a:pPr marL="343080" indent="-343080" algn="just"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Talentovou a školní přijímací zkoušku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 uchazeč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konat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každém oboru vzdělání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pouze jednou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Hodnocení uchazečů v 1. kole přijímacího řízení</a:t>
            </a:r>
            <a:endParaRPr lang="cs-CZ" sz="22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3152" y="1255236"/>
            <a:ext cx="8516975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294A8B"/>
                </a:solidFill>
                <a:latin typeface="Calibri"/>
                <a:ea typeface="DejaVu Sans"/>
              </a:rPr>
              <a:t>Uchazeči budou hodnoceni na základě: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výsledků jednotných, školních a talentových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přijímacích  zkoušek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případně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dle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  </a:t>
            </a: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dle dalších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skutečností, které osvědčují vhodné schopnosti, vědomosti a zájmy uchazeče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Hodnocení jednotných testů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 ČJ a z M se na celkovém hodnocení uchazeče v přijímacím řízení bude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podílet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minimálně 60 %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respektive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40 %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 oboru vzdělání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Gymnázium se sportovní přípravou.</a:t>
            </a:r>
            <a:endParaRPr lang="cs-CZ" sz="2100" spc="-1" dirty="0"/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Uchazeči se do hodnocení přijímacího řízení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započte lepší výsledek z</a:t>
            </a:r>
            <a:r>
              <a:rPr lang="cs-CZ" dirty="0"/>
              <a:t> 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každého testu. </a:t>
            </a:r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Ředitel školy stanoví pořadí uchazečů podle výsledků hodnocení přijímacího řízení, </a:t>
            </a:r>
            <a:r>
              <a:rPr lang="cs-CZ" sz="2100" b="1" spc="-1" dirty="0">
                <a:latin typeface="Calibri"/>
              </a:rPr>
              <a:t>v případě rovnosti bodů rozhodují doplňková kritéria</a:t>
            </a:r>
            <a:r>
              <a:rPr lang="cs-CZ" sz="2100" spc="-1" dirty="0">
                <a:latin typeface="Calibri"/>
              </a:rPr>
              <a:t>.</a:t>
            </a:r>
            <a:endParaRPr lang="cs-CZ" sz="210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8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9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0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</a:t>
            </a:r>
            <a:r>
              <a:rPr lang="cs-CZ" sz="2400" b="1" spc="-1">
                <a:solidFill>
                  <a:srgbClr val="C00000"/>
                </a:solidFill>
              </a:rPr>
              <a:t>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92" name="Obdélník 1"/>
          <p:cNvSpPr/>
          <p:nvPr/>
        </p:nvSpPr>
        <p:spPr>
          <a:xfrm>
            <a:off x="341640" y="1355760"/>
            <a:ext cx="8460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Doporučenou podmínkou pro přijetí uchazeče ke vzdělávání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ve středních školách zřizovaných Pardubickým krajem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je, aby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součtu bodů z obou testů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dosáhl následující minimální hranice: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Čtyřleté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 se sportovní přípravou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 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ostatní obory vzdělání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 maturitní zkouškou 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25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Osmileté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30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7453" y="1350134"/>
            <a:ext cx="8508733" cy="45177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spc="-1" dirty="0">
                <a:latin typeface="Calibri"/>
              </a:rPr>
              <a:t>Uchazeč bude přijat do oboru vzdělání, který má v jeho přihlášce nejvyšší prioritu a u nějž jej výsledky přijímacího řízení opravňují k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přijetí, </a:t>
            </a:r>
            <a:r>
              <a:rPr lang="cs-CZ" sz="2200" b="1" spc="-1" dirty="0">
                <a:latin typeface="Calibri"/>
              </a:rPr>
              <a:t>do ostatních oborů nebude přijat</a:t>
            </a:r>
            <a:r>
              <a:rPr lang="cs-CZ" sz="2200" spc="-1" dirty="0">
                <a:latin typeface="Calibri"/>
              </a:rPr>
              <a:t>.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err="1">
                <a:latin typeface="Calibri"/>
              </a:rPr>
              <a:t>Cermat</a:t>
            </a:r>
            <a:r>
              <a:rPr lang="cs-CZ" sz="2200" b="1" spc="-1" dirty="0">
                <a:latin typeface="Calibri"/>
              </a:rPr>
              <a:t> zpřístupní výsledky JPZ školám </a:t>
            </a:r>
            <a:r>
              <a:rPr lang="cs-CZ" sz="2200" spc="-1" dirty="0">
                <a:latin typeface="Calibri"/>
              </a:rPr>
              <a:t>nejpozději</a:t>
            </a:r>
            <a:r>
              <a:rPr lang="cs-CZ" sz="2400" dirty="0"/>
              <a:t> </a:t>
            </a:r>
            <a:r>
              <a:rPr lang="cs-CZ" sz="2200" b="1" spc="-1" dirty="0">
                <a:latin typeface="Calibri"/>
              </a:rPr>
              <a:t>6. května, </a:t>
            </a:r>
            <a:r>
              <a:rPr lang="cs-CZ" sz="2200" spc="-1" dirty="0">
                <a:latin typeface="Calibri"/>
              </a:rPr>
              <a:t>ředitel školy zadá do 2 pracovních dnů do </a:t>
            </a:r>
            <a:r>
              <a:rPr lang="cs-CZ" sz="2200" spc="-1" dirty="0" err="1">
                <a:latin typeface="Calibri"/>
              </a:rPr>
              <a:t>DiPSy</a:t>
            </a:r>
            <a:r>
              <a:rPr lang="cs-CZ" sz="2200" spc="-1" dirty="0">
                <a:latin typeface="Calibri"/>
              </a:rPr>
              <a:t> pořadí uchazečů</a:t>
            </a:r>
          </a:p>
          <a:p>
            <a:pPr marL="355600" lvl="1" indent="-3556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C00000"/>
                </a:solidFill>
                <a:latin typeface="Calibri"/>
              </a:rPr>
              <a:t>Nejpozději 3 pracovní dny před zadáním pořadí uchazečů do </a:t>
            </a:r>
            <a:r>
              <a:rPr lang="cs-CZ" sz="2200" spc="-1" dirty="0" err="1">
                <a:solidFill>
                  <a:srgbClr val="C00000"/>
                </a:solidFill>
                <a:latin typeface="Calibri"/>
              </a:rPr>
              <a:t>DiPSy</a:t>
            </a:r>
            <a:r>
              <a:rPr lang="cs-CZ" sz="2200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může vzít uchazeč přihlášku nebo její část zpět</a:t>
            </a:r>
            <a:r>
              <a:rPr lang="cs-CZ" sz="2200" spc="-1" dirty="0">
                <a:solidFill>
                  <a:srgbClr val="C00000"/>
                </a:solidFill>
                <a:latin typeface="Calibri"/>
              </a:rPr>
              <a:t>. Letos do 5. 5. </a:t>
            </a:r>
            <a:r>
              <a:rPr lang="cs-CZ" sz="2200" spc="-1">
                <a:solidFill>
                  <a:srgbClr val="C00000"/>
                </a:solidFill>
                <a:latin typeface="Calibri"/>
              </a:rPr>
              <a:t>2026.</a:t>
            </a:r>
            <a:endParaRPr lang="cs-CZ" sz="2200" spc="-1" dirty="0">
              <a:solidFill>
                <a:srgbClr val="C00000"/>
              </a:solidFill>
              <a:latin typeface="Calibri"/>
            </a:endParaRPr>
          </a:p>
          <a:p>
            <a:pPr marL="355600" lvl="1" indent="-355600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latin typeface="Calibri"/>
              </a:rPr>
              <a:t>Výsledky</a:t>
            </a:r>
            <a:r>
              <a:rPr lang="cs-CZ" sz="2200" spc="-1" dirty="0">
                <a:latin typeface="Calibri"/>
              </a:rPr>
              <a:t> přijímacího řízení formou seznamu s bodovým hodnocením každého kritéria </a:t>
            </a:r>
            <a:r>
              <a:rPr lang="cs-CZ" sz="2200" b="1" spc="-1" dirty="0">
                <a:latin typeface="Calibri"/>
              </a:rPr>
              <a:t>zveřejní všechny střední školy </a:t>
            </a:r>
            <a:r>
              <a:rPr lang="cs-CZ" sz="2200" spc="-1" dirty="0">
                <a:latin typeface="Calibri"/>
              </a:rPr>
              <a:t>nejpozději</a:t>
            </a:r>
            <a:r>
              <a:rPr lang="cs-CZ" sz="2200" b="1" spc="-1" dirty="0">
                <a:latin typeface="Calibri"/>
              </a:rPr>
              <a:t> 15.</a:t>
            </a:r>
            <a:r>
              <a:rPr lang="cs-CZ" dirty="0"/>
              <a:t> </a:t>
            </a:r>
            <a:r>
              <a:rPr lang="cs-CZ" sz="2200" b="1" spc="-1" dirty="0">
                <a:latin typeface="Calibri"/>
              </a:rPr>
              <a:t>května</a:t>
            </a:r>
            <a:r>
              <a:rPr lang="cs-CZ" sz="2200" spc="-1" dirty="0">
                <a:latin typeface="Calibri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/>
              </a:rPr>
              <a:t>Seznam se zveřejňuje na veřejně přístupném místě ve škole a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v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informačním systému pro přijímací zkoušky.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Rozhodnutí o přijetí ani o nepřijetí se </a:t>
            </a:r>
            <a:r>
              <a:rPr lang="cs-CZ" sz="2200" b="1" strike="noStrike" spc="-1" dirty="0">
                <a:latin typeface="Calibri"/>
              </a:rPr>
              <a:t>nevyhotovuje a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neodesílá</a:t>
            </a:r>
            <a:r>
              <a:rPr lang="cs-CZ" sz="2200" strike="noStrike" spc="-1" dirty="0">
                <a:latin typeface="Calibri"/>
              </a:rPr>
              <a:t>. </a:t>
            </a:r>
            <a:endParaRPr lang="cs-CZ" sz="22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5796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Odvolání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5025" y="1151106"/>
            <a:ext cx="8393230" cy="47177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Odvolání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lze podat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3 pracovních dnů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ode dne zveřejnění výsledků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Odvolání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 nelze podat prostřednictvím </a:t>
            </a:r>
            <a:r>
              <a:rPr lang="cs-CZ" sz="2200" b="1" spc="-1" dirty="0" err="1">
                <a:solidFill>
                  <a:srgbClr val="000000"/>
                </a:solidFill>
                <a:latin typeface="Calibri"/>
                <a:ea typeface="DejaVu Sans"/>
              </a:rPr>
              <a:t>DiPSy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Rozhodnutí o odvolání může být kladné jen v případě porušení legislativy, chybně ohodnocené jednotné, talentové či školní přijímací zkoušky či chybně vyhodnocených kritérií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Nemá smysl se odvolávat proti nepřijetí z důvodu možného uvolnění kapacity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Případnou volnou kapacitu může ředitel naplnit až v dalším kole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byl uchazeč přijat na </a:t>
            </a:r>
            <a:r>
              <a:rPr lang="cs-CZ" sz="2200" spc="-1" dirty="0" err="1">
                <a:solidFill>
                  <a:srgbClr val="000000"/>
                </a:solidFill>
                <a:latin typeface="Calibri"/>
              </a:rPr>
              <a:t>prioritnější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školu, nemá smysl, aby se odvolával proti nepřijetí na méně prioritní školy, protože takovému odvolání nemůže být vyhověno.</a:t>
            </a:r>
          </a:p>
        </p:txBody>
      </p:sp>
    </p:spTree>
    <p:extLst>
      <p:ext uri="{BB962C8B-B14F-4D97-AF65-F5344CB8AC3E}">
        <p14:creationId xmlns:p14="http://schemas.microsoft.com/office/powerpoint/2010/main" val="3619126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Vzdání se práva na přijetí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01716" y="1556237"/>
            <a:ext cx="8139847" cy="35610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Uchazeč se může vzdát práva na přijetí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podáním řediteli školy, kam byl přijat, doručeným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nejpozději v den, kdy byla doručena přihláška do dalšího kola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do oboru, kam se bude hlásit.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Podání musí být učiněno písemně nebo elektronicky se zaručeným elektronickým podpisem,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nemá žádný předepsaný formulář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Vzdáním se práva na přijetí v jednom oboru uchazeči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nevzniká právo na přijetí do jiných oborů v daném kole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Ředitel školy může takto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uvolněné místo obsadit až v dalším kole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 přijímacího řízení.</a:t>
            </a:r>
            <a:endParaRPr lang="cs-CZ" sz="2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 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60179" y="1444848"/>
            <a:ext cx="8222921" cy="47485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Ředitel střední školy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vyhlásí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2. kolo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18. května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Termín pro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je od 19. do 24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. května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(letos do 25. 5.) 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 2. kole přijímacího řízení do maturitního oboru se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vždy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zohlední výsledky jednotné přijímací zkoušky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z 1. kola.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Jednotná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přijímací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zkouška se ve 2. kole nekoná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Pokud je součástí přijímacího řízení talentová zkouška, stanoví ředitel jeden řádný termín </a:t>
            </a:r>
            <a:r>
              <a:rPr lang="pl-PL" sz="2100" dirty="0">
                <a:latin typeface="Calibri" panose="020F0502020204030204" pitchFamily="34" charset="0"/>
                <a:cs typeface="Calibri" panose="020F0502020204030204" pitchFamily="34" charset="0"/>
              </a:rPr>
              <a:t>v období od 8. do 14. června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 Náhradní termín není.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Uchazeč, který v 1. kole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jednotnou zkoušku nekonal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může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 podat přihlášku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do maturitního oboru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ve 2. kole.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Za zkoušku bude hodnocen 0 body.</a:t>
            </a:r>
            <a:endParaRPr lang="cs-CZ" sz="21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085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29119" y="1747005"/>
            <a:ext cx="8085041" cy="2894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2. kola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1. kole, nebo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1. kole.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2. kole se postupuje obdobně jako v 1. kole (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využije se elektronický systém DIPSY, počet přihlášek 2+3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).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Výsledky budou známy 23.</a:t>
            </a:r>
            <a:r>
              <a:rPr lang="cs-CZ" sz="2100" b="1" dirty="0">
                <a:solidFill>
                  <a:srgbClr val="C00000"/>
                </a:solidFill>
              </a:rPr>
              <a:t> 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června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45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92273" y="1354890"/>
            <a:ext cx="8160840" cy="3768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Termíny dalších škol nejsou stanoveny centrálně, určí je ředitel střední školy</a:t>
            </a: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Počet přihlášek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není omezen</a:t>
            </a: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1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dalších kol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předchozích kolech, nebo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předchozích kolech.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Elektronický systém se nepoužije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přihláška se podává na tiskopise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Na tiskopise se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uvede vždy jen jedna škola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 Může být uvedeno i více oborů vzdělání v této škole, které se neuvádí dle priority.</a:t>
            </a:r>
          </a:p>
        </p:txBody>
      </p:sp>
    </p:spTree>
    <p:extLst>
      <p:ext uri="{BB962C8B-B14F-4D97-AF65-F5344CB8AC3E}">
        <p14:creationId xmlns:p14="http://schemas.microsoft.com/office/powerpoint/2010/main" val="4088857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08616" y="1203429"/>
            <a:ext cx="8326047" cy="45844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3. a dalších kolech přijímacího řízení do maturitního oboru ředitel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zohlednit výsledky jednotné přijímací zkoušky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z 1. kola. Zároveň určí náhradní způsob hodnocení, v případě že uchazeč zkoušku nekonal.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školy vyhotoví 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doručí rozhodnutí v písemné formě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Přijatý uchazeč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potvrdí do 3 dnů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od doručení rozhodnutí o přijetí svůj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úmysl vzdělávat se v daném oboru vzdělání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(volná forma, písemně nebo elektronicky se zaručeným elektronickým podpisem). 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Potvrdit svůj úmysl vzdělávat se může uchazeč jen do jednoho oboru. Potvrzení úmyslu vzdělávat se v novém oboru vzdělání je současně zpětvzetím úmyslu vzdělávat se v dříve potvrzeném oboru vzdělání.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Uplynutím lhůty pro potvrzení úmyslu vzdělávat se zaniká právo na přijetí do daného oboru vzdělání. </a:t>
            </a:r>
          </a:p>
        </p:txBody>
      </p:sp>
    </p:spTree>
    <p:extLst>
      <p:ext uri="{BB962C8B-B14F-4D97-AF65-F5344CB8AC3E}">
        <p14:creationId xmlns:p14="http://schemas.microsoft.com/office/powerpoint/2010/main" val="4171313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Weby k využití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89197" y="1255275"/>
            <a:ext cx="8100000" cy="39856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Informace k přijímacímu řízení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www.prihlaskynastredni.cz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Jednotná přijímací zkouška (cermat.cz)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Přijímání do středního vzdělávání a vzdělávání v konzervatoři, MŠMT ČR (gov.cz)</a:t>
            </a:r>
            <a:endParaRPr lang="cs-CZ" sz="2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Statistická data k přijímacímu řízení </a:t>
            </a: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Vzdělávání v datech (vzdelavanivdatech.cz)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Agregovaná data JPZ | Data a analýzy (cermat.cz)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601"/>
              </a:spcBef>
            </a:pP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185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5520</TotalTime>
  <Words>1779</Words>
  <Application>Microsoft Office PowerPoint</Application>
  <PresentationFormat>Předvádění na obrazovce (4:3)</PresentationFormat>
  <Paragraphs>182</Paragraphs>
  <Slides>25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systému Office</vt:lpstr>
      <vt:lpstr>Přijímací řízení  ve školním roce 2025/2026</vt:lpstr>
      <vt:lpstr>Novinky ve středním školství Pardubický kraj</vt:lpstr>
      <vt:lpstr>Kombinace oborů vzdělání kategorie L/0 + H</vt:lpstr>
      <vt:lpstr>Pokusné ověřování propojení vybraných zdravotnických oborů vzdělání kategorie H, M, N </vt:lpstr>
      <vt:lpstr>Postupný útlum prospěchových stipendií Pardubického kraje</vt:lpstr>
      <vt:lpstr>Nejdůležitější změny</vt:lpstr>
      <vt:lpstr>Přijímací řízení ve školním roce 2025/2026</vt:lpstr>
      <vt:lpstr>Podání přihlášky elektronicky</vt:lpstr>
      <vt:lpstr>Podání přihlášky na papírovém tiskopisu  </vt:lpstr>
      <vt:lpstr>Přijímací řízení ve školním roce 2025/2026</vt:lpstr>
      <vt:lpstr>Přijímací řízení ve školním roce 2025/2026</vt:lpstr>
      <vt:lpstr>Přijímací zkoušky</vt:lpstr>
      <vt:lpstr>Prezentace aplikace PowerPoint</vt:lpstr>
      <vt:lpstr>Termíny konání přijímacích zkoušek</vt:lpstr>
      <vt:lpstr>Talentová a školní přijímací zkouška</vt:lpstr>
      <vt:lpstr>Hodnocení uchazečů v 1. kole přijímacího řízení</vt:lpstr>
      <vt:lpstr>Hodnocení uchazečů v 1. kole přijímacího řízení</vt:lpstr>
      <vt:lpstr>Hodnocení uchazečů v 1. kole přijímacího řízení</vt:lpstr>
      <vt:lpstr>Odvolání</vt:lpstr>
      <vt:lpstr>Vzdání se práva na přijetí</vt:lpstr>
      <vt:lpstr>Druhé kolo přijímacího řízení </vt:lpstr>
      <vt:lpstr>Druhé kolo přijímacího řízení</vt:lpstr>
      <vt:lpstr>Třetí a další kola přijímacího řízení</vt:lpstr>
      <vt:lpstr>Třetí a další kola přijímacího řízení</vt:lpstr>
      <vt:lpstr>Weby k využití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 Brhel</dc:creator>
  <cp:lastModifiedBy>Martin Klusoň</cp:lastModifiedBy>
  <cp:revision>380</cp:revision>
  <cp:lastPrinted>2024-10-15T12:25:39Z</cp:lastPrinted>
  <dcterms:created xsi:type="dcterms:W3CDTF">2017-03-06T15:56:02Z</dcterms:created>
  <dcterms:modified xsi:type="dcterms:W3CDTF">2025-10-20T03:39:56Z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(4:3)</vt:lpwstr>
  </property>
  <property fmtid="{D5CDD505-2E9C-101B-9397-08002B2CF9AE}" pid="4" name="Slides">
    <vt:i4>31</vt:i4>
  </property>
</Properties>
</file>