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63" r:id="rId3"/>
    <p:sldId id="311" r:id="rId4"/>
    <p:sldId id="313" r:id="rId5"/>
    <p:sldId id="315" r:id="rId6"/>
    <p:sldId id="312" r:id="rId7"/>
    <p:sldId id="314" r:id="rId8"/>
    <p:sldId id="319" r:id="rId9"/>
    <p:sldId id="310" r:id="rId10"/>
    <p:sldId id="316" r:id="rId11"/>
    <p:sldId id="306" r:id="rId12"/>
    <p:sldId id="292" r:id="rId13"/>
    <p:sldId id="293" r:id="rId14"/>
    <p:sldId id="302" r:id="rId15"/>
    <p:sldId id="304" r:id="rId16"/>
    <p:sldId id="296" r:id="rId17"/>
    <p:sldId id="271" r:id="rId18"/>
    <p:sldId id="272" r:id="rId19"/>
    <p:sldId id="273" r:id="rId20"/>
    <p:sldId id="280" r:id="rId21"/>
    <p:sldId id="277" r:id="rId22"/>
    <p:sldId id="278" r:id="rId23"/>
    <p:sldId id="297" r:id="rId24"/>
    <p:sldId id="279" r:id="rId25"/>
    <p:sldId id="298" r:id="rId26"/>
    <p:sldId id="299" r:id="rId27"/>
    <p:sldId id="317" r:id="rId28"/>
    <p:sldId id="318" r:id="rId29"/>
    <p:sldId id="300" r:id="rId30"/>
    <p:sldId id="305" r:id="rId31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294A8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>
        <p:scale>
          <a:sx n="126" d="100"/>
          <a:sy n="126" d="100"/>
        </p:scale>
        <p:origin x="-11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4945" y="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E242B-A5D1-468D-94A1-A8179FB90144}" type="datetimeFigureOut">
              <a:rPr lang="cs-CZ" smtClean="0"/>
              <a:t>21.11.2024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02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4945" y="937102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D9AA9-E098-4F35-8666-B316AFDA23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686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33500" y="1190625"/>
            <a:ext cx="7827963" cy="587216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přesun snímku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16124" y="7438841"/>
            <a:ext cx="4128743" cy="704704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cs-CZ" sz="2000" b="0" strike="noStrike" spc="-1">
                <a:latin typeface="Arial"/>
              </a:rPr>
              <a:t>Klikněte pro úpravu formátu komentářů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&lt;záhlaví&gt;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2921259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2921259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B5E5D435-35B0-42D6-85D3-06724B0CFF93}" type="slidenum">
              <a:rPr lang="cs-CZ" sz="1400" b="0" strike="noStrike" spc="-1">
                <a:latin typeface="Times New Roman"/>
              </a:rPr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233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1900"/>
            <a:ext cx="4438650" cy="3330575"/>
          </a:xfrm>
          <a:prstGeom prst="rect">
            <a:avLst/>
          </a:prstGeom>
          <a:ln w="0">
            <a:noFill/>
          </a:ln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73664" y="4747949"/>
            <a:ext cx="5388084" cy="388367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sldNum" idx="7"/>
          </p:nvPr>
        </p:nvSpPr>
        <p:spPr>
          <a:xfrm>
            <a:off x="3815382" y="9371452"/>
            <a:ext cx="2918310" cy="49409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93A7BC6-6455-44CD-BAB2-42FD856E361B}" type="slidenum">
              <a:rPr lang="cs-CZ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cs-CZ" sz="12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443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342214-033D-450C-8D80-8C1B62A1DA0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E4AD63D-C455-46CB-820B-469FC7525FF9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087473B-7967-44B7-B122-2B01E89C66D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4FB0F8-886A-430D-AE2E-5EB47274DB5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C2CB026-E1BC-4C80-9A75-C65DF6FF2F1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68820FA-0AFD-453C-9F36-A029E010567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B6B749C-BABC-4C77-9B1F-E9CAC9A56DC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54B41A-992B-40E8-9B29-7A41D98823A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3D70D4F-E34B-45D9-90AE-2E4E3DEEA20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455507-5371-4C0A-959A-1B80EA0A90A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0F5D81-4ACA-4903-AF4B-7606E60BD6A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2BC2B41-CB28-4DE8-80B1-D30162D85FB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58B159D-8AAC-4E23-B8F6-74967FFA8322}" type="slidenum">
              <a:rPr lang="cs-CZ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foabsolvent.cz/Temata/ClanekAbsolventi/5-3-14" TargetMode="External"/><Relationship Id="rId3" Type="http://schemas.openxmlformats.org/officeDocument/2006/relationships/hyperlink" Target="http://www.prihlaskynastredni.cz/" TargetMode="External"/><Relationship Id="rId7" Type="http://schemas.openxmlformats.org/officeDocument/2006/relationships/hyperlink" Target="https://data.cermat.cz/menu/data-a-analyticke-vystupy-jednotna-prijimaci-zkouska/agregovana-data-jpz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zdelavanivdatech.cz/" TargetMode="External"/><Relationship Id="rId5" Type="http://schemas.openxmlformats.org/officeDocument/2006/relationships/hyperlink" Target="https://msmt.gov.cz/vzdelavani/stredni-vzdelavani/prijimani-na-stredni-skoly-a-konzervatore" TargetMode="External"/><Relationship Id="rId4" Type="http://schemas.openxmlformats.org/officeDocument/2006/relationships/hyperlink" Target="https://prijimacky.cermat.cz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/>
          <p:cNvPicPr/>
          <p:nvPr/>
        </p:nvPicPr>
        <p:blipFill>
          <a:blip r:embed="rId3"/>
          <a:stretch/>
        </p:blipFill>
        <p:spPr>
          <a:xfrm>
            <a:off x="0" y="-590760"/>
            <a:ext cx="9143280" cy="7007400"/>
          </a:xfrm>
          <a:prstGeom prst="rect">
            <a:avLst/>
          </a:prstGeom>
          <a:ln w="0">
            <a:noFill/>
          </a:ln>
        </p:spPr>
      </p:pic>
      <p:sp>
        <p:nvSpPr>
          <p:cNvPr id="48" name="Obdélník 9"/>
          <p:cNvSpPr/>
          <p:nvPr/>
        </p:nvSpPr>
        <p:spPr>
          <a:xfrm>
            <a:off x="-108360" y="5972040"/>
            <a:ext cx="9360360" cy="4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Obdélník 4"/>
          <p:cNvSpPr/>
          <p:nvPr/>
        </p:nvSpPr>
        <p:spPr>
          <a:xfrm>
            <a:off x="-108360" y="0"/>
            <a:ext cx="9360360" cy="979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Obdélník 5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1" name="Picture 3" descr="C:\Users\Martin\Desktop\Pk - nove logo\a.jpg"/>
          <p:cNvPicPr/>
          <p:nvPr/>
        </p:nvPicPr>
        <p:blipFill>
          <a:blip r:embed="rId4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52" name="Obdélník 8"/>
          <p:cNvSpPr/>
          <p:nvPr/>
        </p:nvSpPr>
        <p:spPr>
          <a:xfrm>
            <a:off x="-120960" y="-23400"/>
            <a:ext cx="9360360" cy="136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13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Přijímací řízení </a:t>
            </a:r>
            <a:r>
              <a:rPr sz="3000" dirty="0"/>
              <a:t/>
            </a:r>
            <a:br>
              <a:rPr sz="3000" dirty="0"/>
            </a:b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ve školním roce </a:t>
            </a:r>
            <a:r>
              <a:rPr lang="cs-CZ" sz="3000" b="1" strike="noStrike" spc="-1" dirty="0" smtClean="0">
                <a:solidFill>
                  <a:schemeClr val="accent2"/>
                </a:solidFill>
                <a:latin typeface="Arial"/>
              </a:rPr>
              <a:t>2024/2025</a:t>
            </a:r>
            <a:endParaRPr lang="cs-CZ" sz="30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Výsledky přijímacího řízení 2023/2024</a:t>
            </a:r>
            <a:b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Pardubický kraj, </a:t>
            </a:r>
            <a:r>
              <a:rPr lang="cs-CZ" sz="2400" b="1" spc="-1" dirty="0" smtClean="0">
                <a:solidFill>
                  <a:srgbClr val="376092"/>
                </a:solidFill>
                <a:latin typeface="Calibri"/>
              </a:rPr>
              <a:t>1</a:t>
            </a: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. kolo </a:t>
            </a:r>
          </a:p>
        </p:txBody>
      </p:sp>
      <p:sp>
        <p:nvSpPr>
          <p:cNvPr id="8" name="Obdélník 1"/>
          <p:cNvSpPr/>
          <p:nvPr/>
        </p:nvSpPr>
        <p:spPr>
          <a:xfrm>
            <a:off x="596766" y="1295325"/>
            <a:ext cx="8268101" cy="43997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/>
              <a:t>podáno</a:t>
            </a:r>
            <a:r>
              <a:rPr lang="cs-CZ" sz="2000" dirty="0"/>
              <a:t> </a:t>
            </a:r>
            <a:r>
              <a:rPr lang="cs-CZ" sz="2000" b="1" dirty="0"/>
              <a:t>19 597 přihlášek</a:t>
            </a:r>
            <a:r>
              <a:rPr lang="cs-CZ" sz="2000" dirty="0"/>
              <a:t> </a:t>
            </a:r>
            <a:endParaRPr lang="cs-CZ" sz="2000" dirty="0" smtClean="0"/>
          </a:p>
          <a:p>
            <a:pPr marL="2425700" lvl="1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80 </a:t>
            </a:r>
            <a:r>
              <a:rPr lang="cs-CZ" sz="2000" dirty="0"/>
              <a:t>% </a:t>
            </a:r>
            <a:r>
              <a:rPr lang="cs-CZ" sz="2000" dirty="0" smtClean="0"/>
              <a:t>elektronicky </a:t>
            </a:r>
          </a:p>
          <a:p>
            <a:pPr marL="2425700" lvl="1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6 </a:t>
            </a:r>
            <a:r>
              <a:rPr lang="cs-CZ" sz="2000" dirty="0"/>
              <a:t>% </a:t>
            </a:r>
            <a:r>
              <a:rPr lang="cs-CZ" sz="2000" dirty="0" smtClean="0"/>
              <a:t>hybridně </a:t>
            </a:r>
          </a:p>
          <a:p>
            <a:pPr marL="2425700" lvl="1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14 </a:t>
            </a:r>
            <a:r>
              <a:rPr lang="cs-CZ" sz="2000" dirty="0"/>
              <a:t>% </a:t>
            </a:r>
            <a:r>
              <a:rPr lang="cs-CZ" sz="2000" dirty="0" smtClean="0"/>
              <a:t>papírově</a:t>
            </a:r>
            <a:endParaRPr lang="cs-CZ" sz="2000" dirty="0"/>
          </a:p>
          <a:p>
            <a:pPr marL="285750" lvl="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 smtClean="0"/>
              <a:t>přihlášky dle bydliště uchazeče</a:t>
            </a:r>
          </a:p>
          <a:p>
            <a:pPr marL="2425700" lvl="2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/>
              <a:t>78,6 % </a:t>
            </a:r>
            <a:r>
              <a:rPr lang="cs-CZ" sz="2000" dirty="0" smtClean="0"/>
              <a:t>z</a:t>
            </a:r>
            <a:r>
              <a:rPr lang="cs-CZ" sz="2000" dirty="0"/>
              <a:t> Pardubického </a:t>
            </a:r>
            <a:r>
              <a:rPr lang="cs-CZ" sz="2000" dirty="0" smtClean="0"/>
              <a:t>kraje </a:t>
            </a:r>
            <a:endParaRPr lang="cs-CZ" sz="2000" dirty="0"/>
          </a:p>
          <a:p>
            <a:pPr marL="2425700" lvl="1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/>
              <a:t>8,3 % </a:t>
            </a:r>
            <a:r>
              <a:rPr lang="cs-CZ" sz="2000" dirty="0" smtClean="0"/>
              <a:t>z</a:t>
            </a:r>
            <a:r>
              <a:rPr lang="cs-CZ" sz="2000" dirty="0"/>
              <a:t> </a:t>
            </a:r>
            <a:r>
              <a:rPr lang="cs-CZ" sz="2000" dirty="0" smtClean="0"/>
              <a:t>Královéhradeckého</a:t>
            </a:r>
            <a:r>
              <a:rPr lang="cs-CZ" sz="2000" dirty="0"/>
              <a:t> kraje</a:t>
            </a:r>
            <a:r>
              <a:rPr lang="cs-CZ" sz="2000" dirty="0" smtClean="0"/>
              <a:t> </a:t>
            </a:r>
            <a:r>
              <a:rPr lang="cs-CZ" sz="2000" dirty="0"/>
              <a:t>	</a:t>
            </a:r>
          </a:p>
          <a:p>
            <a:pPr marL="2425700" lvl="1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/>
              <a:t>3,7 % ze </a:t>
            </a:r>
            <a:r>
              <a:rPr lang="cs-CZ" sz="2000" dirty="0" smtClean="0"/>
              <a:t>Středočeského</a:t>
            </a:r>
            <a:r>
              <a:rPr lang="cs-CZ" sz="2000" dirty="0"/>
              <a:t> kraje</a:t>
            </a:r>
            <a:r>
              <a:rPr lang="cs-CZ" sz="2000" dirty="0" smtClean="0"/>
              <a:t> </a:t>
            </a:r>
            <a:endParaRPr lang="cs-CZ" sz="2000" dirty="0"/>
          </a:p>
          <a:p>
            <a:pPr marL="2425700" lvl="1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/>
              <a:t>2,1 % z </a:t>
            </a:r>
            <a:r>
              <a:rPr lang="cs-CZ" sz="2000" dirty="0" smtClean="0"/>
              <a:t>Jihomoravského</a:t>
            </a:r>
            <a:r>
              <a:rPr lang="cs-CZ" sz="2000" dirty="0"/>
              <a:t> kraje </a:t>
            </a:r>
            <a:endParaRPr lang="cs-CZ" sz="2000" dirty="0" smtClean="0"/>
          </a:p>
          <a:p>
            <a:pPr marL="2425700" lvl="1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1,9 </a:t>
            </a:r>
            <a:r>
              <a:rPr lang="cs-CZ" sz="2000" dirty="0"/>
              <a:t>% z </a:t>
            </a:r>
            <a:r>
              <a:rPr lang="cs-CZ" sz="2000" dirty="0" smtClean="0"/>
              <a:t>Olomouckého</a:t>
            </a:r>
            <a:r>
              <a:rPr lang="cs-CZ" sz="2000" dirty="0"/>
              <a:t> kraje</a:t>
            </a:r>
            <a:r>
              <a:rPr lang="cs-CZ" sz="2000" dirty="0" smtClean="0"/>
              <a:t> </a:t>
            </a:r>
            <a:endParaRPr lang="cs-CZ" sz="2000" dirty="0"/>
          </a:p>
          <a:p>
            <a:pPr marL="2425700" lvl="1" indent="-365125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/>
              <a:t>1,6 % z Moravskoslezského </a:t>
            </a:r>
            <a:r>
              <a:rPr lang="cs-CZ" sz="2000" dirty="0" smtClean="0"/>
              <a:t>kraje</a:t>
            </a:r>
            <a:endParaRPr lang="cs-CZ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Výsledky přijímacího řízení 2023/2024</a:t>
            </a:r>
            <a:b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 </a:t>
            </a:r>
          </a:p>
        </p:txBody>
      </p:sp>
      <p:sp>
        <p:nvSpPr>
          <p:cNvPr id="8" name="Obdélník 1"/>
          <p:cNvSpPr/>
          <p:nvPr/>
        </p:nvSpPr>
        <p:spPr>
          <a:xfrm>
            <a:off x="399143" y="1347385"/>
            <a:ext cx="8345353" cy="43997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do </a:t>
            </a:r>
            <a:r>
              <a:rPr lang="cs-CZ" sz="2000" dirty="0"/>
              <a:t>středních škol</a:t>
            </a:r>
            <a:r>
              <a:rPr lang="cs-CZ" sz="2000" dirty="0" smtClean="0"/>
              <a:t> </a:t>
            </a:r>
            <a:r>
              <a:rPr lang="cs-CZ" sz="2000" dirty="0"/>
              <a:t>v Pardubickém kraji </a:t>
            </a:r>
            <a:r>
              <a:rPr lang="cs-CZ" sz="2000" dirty="0" smtClean="0"/>
              <a:t>bylo </a:t>
            </a:r>
            <a:r>
              <a:rPr lang="cs-CZ" sz="2000" b="1" dirty="0"/>
              <a:t>přijato celkem 6 437 uchazečů</a:t>
            </a:r>
            <a:r>
              <a:rPr lang="cs-CZ" sz="2000" dirty="0"/>
              <a:t> z celé ČR </a:t>
            </a:r>
            <a:endParaRPr lang="cs-CZ" sz="2000" dirty="0" smtClean="0"/>
          </a:p>
          <a:p>
            <a:pPr marL="1790700" lvl="1" indent="-35718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5 </a:t>
            </a:r>
            <a:r>
              <a:rPr lang="cs-CZ" sz="2000" dirty="0"/>
              <a:t>039 s bydlištěm </a:t>
            </a:r>
            <a:r>
              <a:rPr lang="cs-CZ" sz="2000" dirty="0" smtClean="0"/>
              <a:t>v Pardubickém kraji </a:t>
            </a:r>
          </a:p>
          <a:p>
            <a:pPr marL="1790700" lvl="1" indent="-35718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502 </a:t>
            </a:r>
            <a:r>
              <a:rPr lang="cs-CZ" sz="2000" dirty="0"/>
              <a:t>s bydlištěm v </a:t>
            </a:r>
            <a:r>
              <a:rPr lang="cs-CZ" sz="2000" dirty="0" smtClean="0"/>
              <a:t>Královéhradeckém kraji </a:t>
            </a:r>
          </a:p>
          <a:p>
            <a:pPr marL="1790700" lvl="1" indent="-35718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259 </a:t>
            </a:r>
            <a:r>
              <a:rPr lang="cs-CZ" sz="2000" dirty="0"/>
              <a:t>s bydlištěm </a:t>
            </a:r>
            <a:r>
              <a:rPr lang="cs-CZ" sz="2000" dirty="0" smtClean="0"/>
              <a:t>ve Středočeském kraji</a:t>
            </a:r>
            <a:endParaRPr lang="cs-CZ" sz="2000" dirty="0"/>
          </a:p>
          <a:p>
            <a:pPr marL="285750" lvl="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/>
              <a:t>675 uchazečů </a:t>
            </a:r>
            <a:r>
              <a:rPr lang="cs-CZ" sz="2000" dirty="0"/>
              <a:t>z</a:t>
            </a:r>
            <a:r>
              <a:rPr lang="cs-CZ" sz="2000" b="1" dirty="0"/>
              <a:t> </a:t>
            </a:r>
            <a:r>
              <a:rPr lang="cs-CZ" sz="2000" dirty="0" smtClean="0"/>
              <a:t>Pardubického kraje </a:t>
            </a:r>
            <a:r>
              <a:rPr lang="cs-CZ" sz="2000" dirty="0"/>
              <a:t>bylo přijato do SŠ </a:t>
            </a:r>
            <a:r>
              <a:rPr lang="cs-CZ" sz="2000" b="1" dirty="0"/>
              <a:t>mimo </a:t>
            </a:r>
            <a:r>
              <a:rPr lang="cs-CZ" sz="2000" b="1" dirty="0" smtClean="0"/>
              <a:t>Pardubický kraj</a:t>
            </a:r>
          </a:p>
          <a:p>
            <a:pPr marL="285750" lvl="0" indent="-285750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000" b="1" dirty="0" smtClean="0">
                <a:solidFill>
                  <a:srgbClr val="C00000"/>
                </a:solidFill>
              </a:rPr>
              <a:t>67,1 %</a:t>
            </a:r>
            <a:r>
              <a:rPr lang="cs-CZ" sz="2000" b="1" dirty="0" smtClean="0"/>
              <a:t> uchazečů </a:t>
            </a:r>
            <a:r>
              <a:rPr lang="cs-CZ" sz="2000" dirty="0" smtClean="0"/>
              <a:t>o SŠ v Pardubickém kraji bylo přijato </a:t>
            </a:r>
            <a:r>
              <a:rPr lang="cs-CZ" sz="2000" b="1" dirty="0" smtClean="0">
                <a:solidFill>
                  <a:srgbClr val="C00000"/>
                </a:solidFill>
              </a:rPr>
              <a:t>na obor v</a:t>
            </a:r>
            <a:r>
              <a:rPr lang="cs-CZ" dirty="0"/>
              <a:t> </a:t>
            </a:r>
            <a:r>
              <a:rPr lang="cs-CZ" sz="2000" b="1" dirty="0" smtClean="0">
                <a:solidFill>
                  <a:srgbClr val="C00000"/>
                </a:solidFill>
              </a:rPr>
              <a:t>1.</a:t>
            </a:r>
            <a:r>
              <a:rPr lang="cs-CZ" dirty="0"/>
              <a:t> </a:t>
            </a:r>
            <a:r>
              <a:rPr lang="cs-CZ" sz="2000" b="1" dirty="0" smtClean="0">
                <a:solidFill>
                  <a:srgbClr val="C00000"/>
                </a:solidFill>
              </a:rPr>
              <a:t>prioritě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0" indent="-28575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na žádnou střední školu </a:t>
            </a:r>
            <a:r>
              <a:rPr lang="cs-CZ" sz="2000" b="1" dirty="0" smtClean="0">
                <a:solidFill>
                  <a:srgbClr val="C00000"/>
                </a:solidFill>
              </a:rPr>
              <a:t>nebylo přijato </a:t>
            </a:r>
            <a:r>
              <a:rPr lang="cs-CZ" sz="2000" dirty="0" smtClean="0"/>
              <a:t>celkem </a:t>
            </a:r>
            <a:r>
              <a:rPr lang="cs-CZ" sz="2000" b="1" dirty="0">
                <a:solidFill>
                  <a:srgbClr val="C00000"/>
                </a:solidFill>
              </a:rPr>
              <a:t>242 žáků 9. ročníků ZŠ</a:t>
            </a:r>
            <a:r>
              <a:rPr lang="cs-CZ" sz="2000" dirty="0"/>
              <a:t> s bydlištěm v Pardubickém kraji </a:t>
            </a:r>
          </a:p>
        </p:txBody>
      </p:sp>
    </p:spTree>
    <p:extLst>
      <p:ext uri="{BB962C8B-B14F-4D97-AF65-F5344CB8AC3E}">
        <p14:creationId xmlns:p14="http://schemas.microsoft.com/office/powerpoint/2010/main" val="130902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Výsledky přijímacího řízení 2023/2024</a:t>
            </a:r>
            <a:b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 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479125"/>
              </p:ext>
            </p:extLst>
          </p:nvPr>
        </p:nvGraphicFramePr>
        <p:xfrm>
          <a:off x="331890" y="1249124"/>
          <a:ext cx="8479860" cy="4560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6224">
                  <a:extLst>
                    <a:ext uri="{9D8B030D-6E8A-4147-A177-3AD203B41FA5}">
                      <a16:colId xmlns:a16="http://schemas.microsoft.com/office/drawing/2014/main" xmlns="" val="1780196413"/>
                    </a:ext>
                  </a:extLst>
                </a:gridCol>
                <a:gridCol w="1163409">
                  <a:extLst>
                    <a:ext uri="{9D8B030D-6E8A-4147-A177-3AD203B41FA5}">
                      <a16:colId xmlns:a16="http://schemas.microsoft.com/office/drawing/2014/main" xmlns="" val="333268021"/>
                    </a:ext>
                  </a:extLst>
                </a:gridCol>
                <a:gridCol w="1163409">
                  <a:extLst>
                    <a:ext uri="{9D8B030D-6E8A-4147-A177-3AD203B41FA5}">
                      <a16:colId xmlns:a16="http://schemas.microsoft.com/office/drawing/2014/main" xmlns="" val="3716867611"/>
                    </a:ext>
                  </a:extLst>
                </a:gridCol>
                <a:gridCol w="1163409">
                  <a:extLst>
                    <a:ext uri="{9D8B030D-6E8A-4147-A177-3AD203B41FA5}">
                      <a16:colId xmlns:a16="http://schemas.microsoft.com/office/drawing/2014/main" xmlns="" val="3165937180"/>
                    </a:ext>
                  </a:extLst>
                </a:gridCol>
                <a:gridCol w="1163409">
                  <a:extLst>
                    <a:ext uri="{9D8B030D-6E8A-4147-A177-3AD203B41FA5}">
                      <a16:colId xmlns:a16="http://schemas.microsoft.com/office/drawing/2014/main" xmlns="" val="28155269"/>
                    </a:ext>
                  </a:extLst>
                </a:gridCol>
              </a:tblGrid>
              <a:tr h="747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Kategorie </a:t>
                      </a:r>
                      <a:r>
                        <a:rPr lang="cs-CZ" sz="1800" dirty="0" smtClean="0">
                          <a:effectLst/>
                        </a:rPr>
                        <a:t>dosaženého</a:t>
                      </a:r>
                      <a:endParaRPr lang="cs-CZ" sz="1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vzdělání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Počet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volných míst 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Počet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přihlášek 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</a:rPr>
                        <a:t>z </a:t>
                      </a:r>
                      <a:r>
                        <a:rPr lang="cs-CZ" sz="1800" dirty="0">
                          <a:effectLst/>
                        </a:rPr>
                        <a:t>toho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v 1. prioritě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Počet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přijatých 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113869571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praktické školy C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9283814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s výučním listem E 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348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434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solidFill>
                            <a:schemeClr val="tx1"/>
                          </a:solidFill>
                          <a:effectLst/>
                        </a:rPr>
                        <a:t>174</a:t>
                      </a:r>
                      <a:endParaRPr lang="cs-CZ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solidFill>
                            <a:schemeClr val="tx1"/>
                          </a:solidFill>
                          <a:effectLst/>
                        </a:rPr>
                        <a:t>190</a:t>
                      </a:r>
                      <a:endParaRPr lang="cs-CZ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8970528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s výučním listem H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2 596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4 787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1 506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1 625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3120057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s maturitní zkouškou a </a:t>
                      </a:r>
                      <a:r>
                        <a:rPr lang="cs-CZ" sz="1800" dirty="0" smtClean="0">
                          <a:solidFill>
                            <a:schemeClr val="tx1"/>
                          </a:solidFill>
                          <a:effectLst/>
                        </a:rPr>
                        <a:t>OV </a:t>
                      </a: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L/0 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773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1 143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409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429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058431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s maturitní zkouškou bez </a:t>
                      </a:r>
                      <a:r>
                        <a:rPr lang="cs-CZ" sz="1800" dirty="0" smtClean="0">
                          <a:solidFill>
                            <a:schemeClr val="tx1"/>
                          </a:solidFill>
                          <a:effectLst/>
                        </a:rPr>
                        <a:t>OV M 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3 244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9 156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3 443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2 741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9172315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4letá gymnázia K/4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715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2 137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846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680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6728067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8letá gymnázia K/8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494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1 312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739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460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0484802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nástavby L/5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solidFill>
                            <a:schemeClr val="tx1"/>
                          </a:solidFill>
                          <a:effectLst/>
                        </a:rPr>
                        <a:t>369</a:t>
                      </a:r>
                      <a:endParaRPr lang="cs-CZ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507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365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241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5557802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konzervatoř P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62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5687536"/>
                  </a:ext>
                </a:extLst>
              </a:tr>
              <a:tr h="373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</a:rPr>
                        <a:t>Celkem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</a:rPr>
                        <a:t>8 665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</a:rPr>
                        <a:t>19 597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</a:rPr>
                        <a:t>7 572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</a:rPr>
                        <a:t>6 437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0578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Výsledky přijímacího řízení 2023/2024</a:t>
            </a:r>
            <a:b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 </a:t>
            </a: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641747"/>
              </p:ext>
            </p:extLst>
          </p:nvPr>
        </p:nvGraphicFramePr>
        <p:xfrm>
          <a:off x="274831" y="1013295"/>
          <a:ext cx="8593977" cy="50939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7548">
                  <a:extLst>
                    <a:ext uri="{9D8B030D-6E8A-4147-A177-3AD203B41FA5}">
                      <a16:colId xmlns:a16="http://schemas.microsoft.com/office/drawing/2014/main" xmlns="" val="912969772"/>
                    </a:ext>
                  </a:extLst>
                </a:gridCol>
                <a:gridCol w="996042">
                  <a:extLst>
                    <a:ext uri="{9D8B030D-6E8A-4147-A177-3AD203B41FA5}">
                      <a16:colId xmlns:a16="http://schemas.microsoft.com/office/drawing/2014/main" xmlns="" val="1733576274"/>
                    </a:ext>
                  </a:extLst>
                </a:gridCol>
                <a:gridCol w="1204777">
                  <a:extLst>
                    <a:ext uri="{9D8B030D-6E8A-4147-A177-3AD203B41FA5}">
                      <a16:colId xmlns:a16="http://schemas.microsoft.com/office/drawing/2014/main" xmlns="" val="1102284821"/>
                    </a:ext>
                  </a:extLst>
                </a:gridCol>
                <a:gridCol w="991403">
                  <a:extLst>
                    <a:ext uri="{9D8B030D-6E8A-4147-A177-3AD203B41FA5}">
                      <a16:colId xmlns:a16="http://schemas.microsoft.com/office/drawing/2014/main" xmlns="" val="3465405543"/>
                    </a:ext>
                  </a:extLst>
                </a:gridCol>
                <a:gridCol w="1520791">
                  <a:extLst>
                    <a:ext uri="{9D8B030D-6E8A-4147-A177-3AD203B41FA5}">
                      <a16:colId xmlns:a16="http://schemas.microsoft.com/office/drawing/2014/main" xmlns="" val="2839168465"/>
                    </a:ext>
                  </a:extLst>
                </a:gridCol>
                <a:gridCol w="1453416">
                  <a:extLst>
                    <a:ext uri="{9D8B030D-6E8A-4147-A177-3AD203B41FA5}">
                      <a16:colId xmlns:a16="http://schemas.microsoft.com/office/drawing/2014/main" xmlns="" val="1244143350"/>
                    </a:ext>
                  </a:extLst>
                </a:gridCol>
              </a:tblGrid>
              <a:tr h="2935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Kategorie dosaženého vzdělání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Počet </a:t>
                      </a:r>
                      <a:r>
                        <a:rPr lang="cs-CZ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přijatých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Počet </a:t>
                      </a:r>
                      <a:r>
                        <a:rPr lang="cs-CZ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nepřijatých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v tom z důvodu: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6083001"/>
                  </a:ext>
                </a:extLst>
              </a:tr>
              <a:tr h="77703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přijetí na vyšší prioritu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 nedostatečnou kapacitu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 nesplnění podmínek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21152246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praktické školy C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29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6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6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0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0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9723715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s výučním listem E 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190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244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>
                          <a:effectLst/>
                        </a:rPr>
                        <a:t>239</a:t>
                      </a:r>
                      <a:endParaRPr lang="cs-CZ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4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2253761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s výučním listem H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1 625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3 162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2 581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367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214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683994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s maturitní zkouškou a </a:t>
                      </a:r>
                      <a:r>
                        <a:rPr lang="cs-CZ" sz="1700" b="1" dirty="0" smtClean="0">
                          <a:solidFill>
                            <a:schemeClr val="tx1"/>
                          </a:solidFill>
                          <a:effectLst/>
                        </a:rPr>
                        <a:t>OV </a:t>
                      </a: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L/0 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429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714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516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50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148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3168857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s maturitní zkouškou bez </a:t>
                      </a:r>
                      <a:r>
                        <a:rPr lang="cs-CZ" sz="1700" b="1" dirty="0" smtClean="0">
                          <a:solidFill>
                            <a:schemeClr val="tx1"/>
                          </a:solidFill>
                          <a:effectLst/>
                        </a:rPr>
                        <a:t>OV M 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2 741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6 415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4 068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1 436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911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3785114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4letá gymnázia K/4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680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1 457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1 052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347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58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408452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8letá gymnázia K/8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>
                          <a:effectLst/>
                        </a:rPr>
                        <a:t>460</a:t>
                      </a:r>
                      <a:endParaRPr lang="cs-CZ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852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379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361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112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7983156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nástavby L/5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5812475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tx1"/>
                          </a:solidFill>
                          <a:effectLst/>
                        </a:rPr>
                        <a:t>konzervatoř P</a:t>
                      </a:r>
                      <a:endParaRPr lang="cs-CZ" sz="17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42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44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15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18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u="none" strike="noStrike" dirty="0">
                          <a:effectLst/>
                        </a:rPr>
                        <a:t>11</a:t>
                      </a:r>
                      <a:endParaRPr lang="cs-CZ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8067277"/>
                  </a:ext>
                </a:extLst>
              </a:tr>
              <a:tr h="2935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700" b="1" dirty="0">
                          <a:solidFill>
                            <a:schemeClr val="bg1"/>
                          </a:solidFill>
                          <a:effectLst/>
                        </a:rPr>
                        <a:t>Celkem</a:t>
                      </a:r>
                      <a:endParaRPr lang="cs-CZ" sz="17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6 437</a:t>
                      </a:r>
                      <a:endParaRPr lang="cs-CZ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13 160</a:t>
                      </a:r>
                      <a:endParaRPr lang="cs-CZ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8 942</a:t>
                      </a:r>
                      <a:endParaRPr lang="cs-CZ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2 647</a:t>
                      </a:r>
                      <a:endParaRPr lang="cs-CZ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1 571</a:t>
                      </a:r>
                      <a:endParaRPr lang="cs-CZ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9890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13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Výsledky přijímacího řízení 2023/2024</a:t>
            </a:r>
            <a:b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 smtClean="0">
                <a:solidFill>
                  <a:srgbClr val="376092"/>
                </a:solidFill>
                <a:latin typeface="Calibri"/>
              </a:rPr>
              <a:t>2. </a:t>
            </a: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kolo </a:t>
            </a:r>
          </a:p>
        </p:txBody>
      </p:sp>
      <p:sp>
        <p:nvSpPr>
          <p:cNvPr id="8" name="Obdélník 1"/>
          <p:cNvSpPr/>
          <p:nvPr/>
        </p:nvSpPr>
        <p:spPr>
          <a:xfrm>
            <a:off x="376666" y="1539965"/>
            <a:ext cx="8527983" cy="37841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2900" lvl="0" indent="-34290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rgbClr val="C00000"/>
                </a:solidFill>
              </a:rPr>
              <a:t>34</a:t>
            </a:r>
            <a:r>
              <a:rPr lang="cs-CZ" sz="2000" b="1" dirty="0"/>
              <a:t> </a:t>
            </a:r>
            <a:r>
              <a:rPr lang="cs-CZ" sz="2000" b="1" dirty="0">
                <a:solidFill>
                  <a:srgbClr val="C00000"/>
                </a:solidFill>
              </a:rPr>
              <a:t>středních škol </a:t>
            </a:r>
            <a:r>
              <a:rPr lang="cs-CZ" sz="2000" dirty="0"/>
              <a:t>v Pardubickém kraji </a:t>
            </a:r>
            <a:r>
              <a:rPr lang="cs-CZ" sz="2000" dirty="0" smtClean="0"/>
              <a:t>vyhlásilo </a:t>
            </a:r>
            <a:r>
              <a:rPr lang="cs-CZ" sz="2000" dirty="0"/>
              <a:t>přijímací řízení na</a:t>
            </a:r>
            <a:r>
              <a:rPr lang="cs-CZ" sz="2000" b="1" dirty="0"/>
              <a:t> </a:t>
            </a:r>
            <a:r>
              <a:rPr lang="cs-CZ" sz="2000" b="1" dirty="0" smtClean="0">
                <a:solidFill>
                  <a:srgbClr val="C00000"/>
                </a:solidFill>
              </a:rPr>
              <a:t>1</a:t>
            </a:r>
            <a:r>
              <a:rPr lang="cs-CZ" b="1" dirty="0"/>
              <a:t> </a:t>
            </a:r>
            <a:r>
              <a:rPr lang="cs-CZ" sz="2000" b="1" dirty="0" smtClean="0">
                <a:solidFill>
                  <a:srgbClr val="C00000"/>
                </a:solidFill>
              </a:rPr>
              <a:t>401 </a:t>
            </a:r>
            <a:r>
              <a:rPr lang="cs-CZ" sz="2000" b="1" dirty="0">
                <a:solidFill>
                  <a:srgbClr val="C00000"/>
                </a:solidFill>
              </a:rPr>
              <a:t>volných míst</a:t>
            </a:r>
            <a:endParaRPr lang="cs-CZ" sz="2000" dirty="0">
              <a:solidFill>
                <a:srgbClr val="C00000"/>
              </a:solidFill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ke vzdělávání </a:t>
            </a:r>
            <a:r>
              <a:rPr lang="cs-CZ" sz="2000" dirty="0" smtClean="0"/>
              <a:t>ve středních školách </a:t>
            </a:r>
            <a:r>
              <a:rPr lang="cs-CZ" sz="2000" dirty="0"/>
              <a:t>v </a:t>
            </a:r>
            <a:r>
              <a:rPr lang="cs-CZ" sz="2000" dirty="0" smtClean="0"/>
              <a:t>Pardubickém </a:t>
            </a:r>
            <a:r>
              <a:rPr lang="cs-CZ" sz="2000" dirty="0"/>
              <a:t>kraji</a:t>
            </a:r>
            <a:r>
              <a:rPr lang="cs-CZ" sz="2000" dirty="0" smtClean="0"/>
              <a:t> </a:t>
            </a:r>
            <a:r>
              <a:rPr lang="cs-CZ" sz="2000" dirty="0"/>
              <a:t>bylo podáno </a:t>
            </a:r>
            <a:r>
              <a:rPr lang="cs-CZ" sz="2000" b="1" dirty="0" smtClean="0"/>
              <a:t>1</a:t>
            </a:r>
            <a:r>
              <a:rPr lang="cs-CZ" b="1" dirty="0"/>
              <a:t> </a:t>
            </a:r>
            <a:r>
              <a:rPr lang="cs-CZ" sz="2000" b="1" dirty="0" smtClean="0"/>
              <a:t>269 přihlášek</a:t>
            </a:r>
          </a:p>
          <a:p>
            <a:pPr marL="1433513" lvl="1" indent="-3556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b="1" dirty="0" smtClean="0"/>
              <a:t>74,6 </a:t>
            </a:r>
            <a:r>
              <a:rPr lang="cs-CZ" sz="2000" b="1" dirty="0"/>
              <a:t>% přihlášek</a:t>
            </a:r>
            <a:r>
              <a:rPr lang="cs-CZ" sz="2000" dirty="0"/>
              <a:t> podali </a:t>
            </a:r>
            <a:r>
              <a:rPr lang="cs-CZ" sz="2000" b="1" dirty="0" smtClean="0"/>
              <a:t>uchazeči </a:t>
            </a:r>
            <a:r>
              <a:rPr lang="cs-CZ" sz="2000" b="1" dirty="0"/>
              <a:t>z </a:t>
            </a:r>
            <a:r>
              <a:rPr lang="cs-CZ" sz="2000" b="1" dirty="0" smtClean="0"/>
              <a:t>Pardubického kraje</a:t>
            </a:r>
            <a:r>
              <a:rPr lang="cs-CZ" sz="2000" dirty="0" smtClean="0"/>
              <a:t> </a:t>
            </a:r>
          </a:p>
          <a:p>
            <a:pPr marL="1433513" lvl="1" indent="-3556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10,7 </a:t>
            </a:r>
            <a:r>
              <a:rPr lang="cs-CZ" sz="2000" dirty="0"/>
              <a:t>% uchazeči</a:t>
            </a:r>
            <a:r>
              <a:rPr lang="cs-CZ" sz="2000" dirty="0" smtClean="0"/>
              <a:t> </a:t>
            </a:r>
            <a:r>
              <a:rPr lang="cs-CZ" sz="2000" dirty="0"/>
              <a:t>z </a:t>
            </a:r>
            <a:r>
              <a:rPr lang="cs-CZ" sz="2000" dirty="0" smtClean="0"/>
              <a:t>Královéhradeckého</a:t>
            </a:r>
            <a:r>
              <a:rPr lang="cs-CZ" sz="2000" b="1" dirty="0"/>
              <a:t> </a:t>
            </a:r>
            <a:r>
              <a:rPr lang="cs-CZ" sz="2000" dirty="0"/>
              <a:t>kraje</a:t>
            </a:r>
            <a:r>
              <a:rPr lang="cs-CZ" sz="2000" dirty="0" smtClean="0"/>
              <a:t> </a:t>
            </a:r>
          </a:p>
          <a:p>
            <a:pPr marL="1433513" lvl="1" indent="-3556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3,4 </a:t>
            </a:r>
            <a:r>
              <a:rPr lang="cs-CZ" sz="2000" dirty="0"/>
              <a:t>% uchazeči </a:t>
            </a:r>
            <a:r>
              <a:rPr lang="cs-CZ" sz="2000" dirty="0" smtClean="0"/>
              <a:t>ze Středočeského</a:t>
            </a:r>
            <a:r>
              <a:rPr lang="cs-CZ" sz="2000" dirty="0"/>
              <a:t> kraje</a:t>
            </a:r>
            <a:r>
              <a:rPr lang="cs-CZ" sz="2000" dirty="0" smtClean="0"/>
              <a:t> </a:t>
            </a:r>
          </a:p>
          <a:p>
            <a:pPr marL="1433513" lvl="1" indent="-3556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2,6 </a:t>
            </a:r>
            <a:r>
              <a:rPr lang="cs-CZ" sz="2000" dirty="0"/>
              <a:t>% uchazeči</a:t>
            </a:r>
            <a:r>
              <a:rPr lang="cs-CZ" sz="2000" b="1" dirty="0"/>
              <a:t> </a:t>
            </a:r>
            <a:r>
              <a:rPr lang="cs-CZ" sz="2000" dirty="0" smtClean="0"/>
              <a:t>z</a:t>
            </a:r>
            <a:r>
              <a:rPr lang="cs-CZ" sz="2000" dirty="0"/>
              <a:t> </a:t>
            </a:r>
            <a:r>
              <a:rPr lang="cs-CZ" sz="2000" dirty="0" smtClean="0"/>
              <a:t>Jihomoravského</a:t>
            </a:r>
            <a:r>
              <a:rPr lang="cs-CZ" sz="2000" dirty="0"/>
              <a:t> kraje</a:t>
            </a:r>
            <a:r>
              <a:rPr lang="cs-CZ" sz="2000" dirty="0" smtClean="0"/>
              <a:t> </a:t>
            </a:r>
          </a:p>
          <a:p>
            <a:pPr marL="1433513" lvl="1" indent="-3556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2,1 </a:t>
            </a:r>
            <a:r>
              <a:rPr lang="cs-CZ" sz="2000" dirty="0"/>
              <a:t>% uchazeči </a:t>
            </a:r>
            <a:r>
              <a:rPr lang="cs-CZ" sz="2000" dirty="0" smtClean="0"/>
              <a:t>z</a:t>
            </a:r>
            <a:r>
              <a:rPr lang="cs-CZ" sz="2000" dirty="0"/>
              <a:t> </a:t>
            </a:r>
            <a:r>
              <a:rPr lang="cs-CZ" sz="2000" dirty="0" smtClean="0"/>
              <a:t>Olomouckého</a:t>
            </a:r>
            <a:r>
              <a:rPr lang="cs-CZ" sz="2000" dirty="0"/>
              <a:t> kraje</a:t>
            </a:r>
            <a:endParaRPr lang="cs-CZ" sz="2000" dirty="0" smtClean="0"/>
          </a:p>
          <a:p>
            <a:pPr marL="1433513" lvl="1" indent="-3556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cs-CZ" sz="2000" dirty="0" smtClean="0"/>
              <a:t>2,1</a:t>
            </a:r>
            <a:r>
              <a:rPr lang="cs-CZ" sz="2000" dirty="0"/>
              <a:t> % uchazeči</a:t>
            </a:r>
            <a:r>
              <a:rPr lang="cs-CZ" sz="2000" b="1" dirty="0"/>
              <a:t> </a:t>
            </a:r>
            <a:r>
              <a:rPr lang="cs-CZ" sz="2000" dirty="0" smtClean="0"/>
              <a:t>z</a:t>
            </a:r>
            <a:r>
              <a:rPr lang="cs-CZ" sz="2000" dirty="0"/>
              <a:t> </a:t>
            </a:r>
            <a:r>
              <a:rPr lang="cs-CZ" sz="2000" dirty="0" smtClean="0"/>
              <a:t>Prahy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9787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Výsledky přijímacího řízení 2023/2024</a:t>
            </a:r>
            <a:b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 smtClean="0">
                <a:solidFill>
                  <a:srgbClr val="376092"/>
                </a:solidFill>
                <a:latin typeface="Calibri"/>
              </a:rPr>
              <a:t>2. </a:t>
            </a: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kolo </a:t>
            </a:r>
          </a:p>
        </p:txBody>
      </p:sp>
      <p:sp>
        <p:nvSpPr>
          <p:cNvPr id="8" name="Obdélník 1"/>
          <p:cNvSpPr/>
          <p:nvPr/>
        </p:nvSpPr>
        <p:spPr>
          <a:xfrm>
            <a:off x="471637" y="1338480"/>
            <a:ext cx="8306603" cy="43997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do středních škol v Pardubickém kraji </a:t>
            </a:r>
            <a:r>
              <a:rPr lang="cs-CZ" sz="2000" dirty="0" smtClean="0"/>
              <a:t>bylo </a:t>
            </a:r>
            <a:r>
              <a:rPr lang="cs-CZ" sz="2000" b="1" dirty="0"/>
              <a:t>přijato celkem 464 uchazečů</a:t>
            </a:r>
            <a:r>
              <a:rPr lang="cs-CZ" sz="2000" dirty="0"/>
              <a:t> z celé ČR </a:t>
            </a:r>
          </a:p>
          <a:p>
            <a:pPr marL="1433513" lvl="2" indent="-3556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/>
              <a:t>346 z Pardubického kraje </a:t>
            </a:r>
          </a:p>
          <a:p>
            <a:pPr marL="1433513" lvl="2" indent="-3556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/>
              <a:t>39 z Královéhradeckého kraje </a:t>
            </a:r>
          </a:p>
          <a:p>
            <a:pPr marL="1433513" lvl="2" indent="-3556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000" dirty="0"/>
              <a:t>21 ze Středočeského </a:t>
            </a:r>
            <a:r>
              <a:rPr lang="cs-CZ" sz="2000" dirty="0" smtClean="0"/>
              <a:t>kraje</a:t>
            </a:r>
            <a:endParaRPr lang="cs-CZ" sz="2000" b="1" dirty="0" smtClean="0"/>
          </a:p>
          <a:p>
            <a:pPr marL="342900" lvl="0" indent="-3429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 smtClean="0"/>
              <a:t>119 </a:t>
            </a:r>
            <a:r>
              <a:rPr lang="cs-CZ" sz="2000" b="1" dirty="0"/>
              <a:t>uchazečů </a:t>
            </a:r>
            <a:r>
              <a:rPr lang="cs-CZ" sz="2000" b="1" dirty="0" smtClean="0"/>
              <a:t>z</a:t>
            </a:r>
            <a:r>
              <a:rPr lang="cs-CZ" sz="2000" dirty="0" smtClean="0"/>
              <a:t> Pardubického kraje </a:t>
            </a:r>
            <a:r>
              <a:rPr lang="cs-CZ" sz="2000" dirty="0"/>
              <a:t>bylo přijato do SŠ </a:t>
            </a:r>
            <a:r>
              <a:rPr lang="cs-CZ" sz="2000" b="1" dirty="0"/>
              <a:t>mimo Pardubický kraj</a:t>
            </a:r>
            <a:endParaRPr lang="cs-CZ" sz="2000" dirty="0"/>
          </a:p>
          <a:p>
            <a:pPr marL="342900" lvl="0" indent="-3429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na žádnou střední školu </a:t>
            </a:r>
            <a:r>
              <a:rPr lang="cs-CZ" sz="2000" b="1" dirty="0">
                <a:solidFill>
                  <a:srgbClr val="C00000"/>
                </a:solidFill>
              </a:rPr>
              <a:t>nebylo přijato </a:t>
            </a:r>
            <a:r>
              <a:rPr lang="cs-CZ" sz="2000" dirty="0"/>
              <a:t>celkem </a:t>
            </a:r>
            <a:r>
              <a:rPr lang="cs-CZ" sz="2000" b="1" dirty="0" smtClean="0">
                <a:solidFill>
                  <a:srgbClr val="C00000"/>
                </a:solidFill>
              </a:rPr>
              <a:t>5 </a:t>
            </a:r>
            <a:r>
              <a:rPr lang="cs-CZ" sz="2000" b="1" dirty="0">
                <a:solidFill>
                  <a:srgbClr val="C00000"/>
                </a:solidFill>
              </a:rPr>
              <a:t>žáků 9. ročníků ZŠ </a:t>
            </a:r>
            <a:r>
              <a:rPr lang="cs-CZ" sz="2000" dirty="0"/>
              <a:t>s bydlištěm </a:t>
            </a:r>
            <a:r>
              <a:rPr lang="cs-CZ" sz="2000" dirty="0" smtClean="0"/>
              <a:t>v</a:t>
            </a:r>
            <a:r>
              <a:rPr lang="cs-CZ" sz="2000" dirty="0"/>
              <a:t> Pardubickém kraji</a:t>
            </a:r>
            <a:r>
              <a:rPr lang="cs-CZ" sz="2000" dirty="0" smtClean="0"/>
              <a:t> </a:t>
            </a:r>
            <a:endParaRPr lang="cs-CZ" sz="2000" dirty="0"/>
          </a:p>
          <a:p>
            <a:pPr marL="342900" lvl="0" indent="-3429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v červnu vyhlásily střední školy v Pardubickém kraji </a:t>
            </a:r>
            <a:r>
              <a:rPr lang="cs-CZ" sz="2000" b="1" dirty="0"/>
              <a:t>3. kolo</a:t>
            </a:r>
            <a:r>
              <a:rPr lang="cs-CZ" sz="2000" dirty="0"/>
              <a:t> přijímacího řízení </a:t>
            </a:r>
            <a:r>
              <a:rPr lang="cs-CZ" sz="2000" b="1" dirty="0"/>
              <a:t>do 62 oborů vzdělání na 558 volných míst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9824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Weby k využití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589197" y="1255275"/>
            <a:ext cx="8100000" cy="50137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Informace k přijímacímu řízení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www.prihlaskynastredni.cz</a:t>
            </a: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Jednotná 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přijímací zkouška (cermat.cz</a:t>
            </a: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)</a:t>
            </a: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Přijímání 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do středního vzdělávání a vzdělávání v konzervatoři, MŠMT ČR (gov.cz)</a:t>
            </a:r>
            <a:endParaRPr lang="cs-CZ" sz="2200" spc="-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Statistická data k přijímacímu řízení </a:t>
            </a:r>
            <a:endParaRPr lang="cs-CZ" sz="2200" spc="-1" dirty="0" smtClean="0">
              <a:solidFill>
                <a:srgbClr val="000000"/>
              </a:solidFill>
              <a:latin typeface="Calibri"/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Vzdělávání 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v datech (vzdelavanivdatech.cz</a:t>
            </a: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)</a:t>
            </a:r>
            <a:endParaRPr lang="cs-CZ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Agregovaná data JPZ | Data a analýzy (cermat.cz)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lvl="1" indent="-3556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Nejžádanější středoškolské obory a školy</a:t>
            </a:r>
          </a:p>
          <a:p>
            <a:pPr marL="812800" lvl="2" indent="-3556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 smtClean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Nejžádanější 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středoškolské obory a školy | Infoabsolvent.cz</a:t>
            </a:r>
            <a:endParaRPr lang="cs-CZ" sz="2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lnSpc>
                <a:spcPct val="110000"/>
              </a:lnSpc>
              <a:spcBef>
                <a:spcPts val="601"/>
              </a:spcBef>
            </a:pPr>
            <a:endParaRPr lang="cs-CZ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1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100" dirty="0" smtClean="0">
                <a:solidFill>
                  <a:srgbClr val="376092"/>
                </a:solidFill>
                <a:latin typeface="Arial"/>
              </a:rPr>
              <a:t>Ne</a:t>
            </a:r>
            <a:r>
              <a:rPr lang="cs-CZ" sz="2400" b="1" strike="noStrike" spc="100" dirty="0" smtClean="0">
                <a:solidFill>
                  <a:srgbClr val="376092"/>
                </a:solidFill>
                <a:latin typeface="Arial"/>
              </a:rPr>
              <a:t>jdůležitější NAVRHOVANÉ z</a:t>
            </a:r>
            <a:r>
              <a:rPr lang="cs-CZ" sz="2400" b="1" spc="100" dirty="0" smtClean="0">
                <a:solidFill>
                  <a:srgbClr val="376092"/>
                </a:solidFill>
                <a:latin typeface="Arial"/>
              </a:rPr>
              <a:t>měny</a:t>
            </a:r>
            <a:br>
              <a:rPr lang="cs-CZ" sz="2400" b="1" spc="100" dirty="0" smtClean="0">
                <a:solidFill>
                  <a:srgbClr val="376092"/>
                </a:solidFill>
                <a:latin typeface="Arial"/>
              </a:rPr>
            </a:br>
            <a:r>
              <a:rPr lang="cs-CZ" sz="2000" b="1" spc="-1" dirty="0">
                <a:solidFill>
                  <a:srgbClr val="C00000"/>
                </a:solidFill>
              </a:rPr>
              <a:t>pro p</a:t>
            </a:r>
            <a:r>
              <a:rPr lang="cs-CZ" sz="2000" b="1" spc="-1" dirty="0" smtClean="0">
                <a:solidFill>
                  <a:srgbClr val="C00000"/>
                </a:solidFill>
              </a:rPr>
              <a:t>řijímací </a:t>
            </a:r>
            <a:r>
              <a:rPr lang="cs-CZ" sz="2000" b="1" spc="-1" dirty="0">
                <a:solidFill>
                  <a:srgbClr val="C00000"/>
                </a:solidFill>
              </a:rPr>
              <a:t>řízení </a:t>
            </a:r>
            <a:r>
              <a:rPr lang="cs-CZ" sz="2000" b="1" spc="-1" dirty="0" smtClean="0">
                <a:solidFill>
                  <a:srgbClr val="C00000"/>
                </a:solidFill>
              </a:rPr>
              <a:t>ve </a:t>
            </a:r>
            <a:r>
              <a:rPr lang="cs-CZ" sz="2000" b="1" spc="-1" dirty="0" err="1" smtClean="0">
                <a:solidFill>
                  <a:srgbClr val="C00000"/>
                </a:solidFill>
              </a:rPr>
              <a:t>šk</a:t>
            </a:r>
            <a:r>
              <a:rPr lang="cs-CZ" sz="2000" b="1" spc="-1" dirty="0" smtClean="0">
                <a:solidFill>
                  <a:srgbClr val="C00000"/>
                </a:solidFill>
              </a:rPr>
              <a:t>. roce 2025/2026</a:t>
            </a:r>
            <a:endParaRPr lang="cs-CZ" sz="2200" b="0" strike="noStrike" spc="100" dirty="0">
              <a:solidFill>
                <a:srgbClr val="376092"/>
              </a:solidFill>
              <a:latin typeface="Arial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013" y="4353135"/>
            <a:ext cx="1693987" cy="1689105"/>
          </a:xfrm>
          <a:prstGeom prst="rect">
            <a:avLst/>
          </a:prstGeom>
        </p:spPr>
      </p:pic>
      <p:sp>
        <p:nvSpPr>
          <p:cNvPr id="8" name="Obdélník 1"/>
          <p:cNvSpPr/>
          <p:nvPr/>
        </p:nvSpPr>
        <p:spPr>
          <a:xfrm>
            <a:off x="477688" y="1157760"/>
            <a:ext cx="7723036" cy="48716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Zkrácený termín pro podání přihlášky v 1. kole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od 1. února do 15.</a:t>
            </a:r>
            <a:r>
              <a:rPr lang="cs-CZ" b="1" dirty="0"/>
              <a:t> 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února</a:t>
            </a:r>
          </a:p>
          <a:p>
            <a:pPr marL="343080" indent="-34308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Zrušení hybridní formy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podání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přihlášky</a:t>
            </a:r>
          </a:p>
          <a:p>
            <a:pPr marL="343080" indent="-34308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V DIPSY bude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vždy jen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jedna platná přihláška. Budou-li uchazeči chtít v termínu pro podání přihlášky něco změnit, budou muset nejdřív zrušit původní přihlášku.</a:t>
            </a:r>
          </a:p>
          <a:p>
            <a:pPr marL="343080" indent="-34308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Do maturitních oborů ve 2. kole se budou moci hlásit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i uchazeči, 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kteří nekonali jednotnou přijímací zkoušku v 1. kole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; budou za ni hodnoceni 0</a:t>
            </a:r>
            <a:r>
              <a:rPr lang="cs-CZ" dirty="0"/>
              <a:t> 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body</a:t>
            </a:r>
          </a:p>
          <a:p>
            <a:pPr marL="343080" indent="-34308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Změna termínu pro konání talentových zkoušek </a:t>
            </a:r>
          </a:p>
          <a:p>
            <a:pPr marL="355600">
              <a:lnSpc>
                <a:spcPct val="100000"/>
              </a:lnSpc>
              <a:spcAft>
                <a:spcPts val="400"/>
              </a:spcAft>
              <a:buClr>
                <a:srgbClr val="000000"/>
              </a:buClr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v konzervatoři.</a:t>
            </a:r>
          </a:p>
          <a:p>
            <a:pPr marL="343080" indent="-343080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ŠPZ budou zadávat posudky přímo do DIPSY.</a:t>
            </a: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259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r>
              <a:rPr lang="cs-CZ" sz="2800" b="1" spc="-1" dirty="0">
                <a:solidFill>
                  <a:srgbClr val="C00000"/>
                </a:solidFill>
              </a:rPr>
              <a:t/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2024/2025</a:t>
            </a:r>
            <a:endParaRPr lang="cs-CZ" sz="20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521820" y="1512840"/>
            <a:ext cx="8100000" cy="399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Ředitel střední školy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do 31. ledna 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zveřejní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kritéria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 přijímacího řízení (talentové i netalentové obory)</a:t>
            </a:r>
            <a:endParaRPr lang="cs-CZ" sz="2200" spc="-1" dirty="0" smtClean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1800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 smtClean="0">
                <a:solidFill>
                  <a:srgbClr val="294A8B"/>
                </a:solidFill>
                <a:latin typeface="Calibri"/>
              </a:rPr>
              <a:t>Uchazeči budou hodnoceni na základě:</a:t>
            </a:r>
            <a:endParaRPr lang="cs-CZ" sz="2200" spc="-1" dirty="0" smtClean="0"/>
          </a:p>
          <a:p>
            <a:pPr marL="698400" lvl="1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výsledků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jednotných, školních a talentových přijímacích 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zkoušek (konají-li se do zvoleného oboru vzdělání)</a:t>
            </a:r>
            <a:endParaRPr lang="cs-CZ" sz="2200" spc="-1" dirty="0"/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případně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dle hodnocení na vysvědčeních z předchozího vzdělávání  </a:t>
            </a: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případně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dle dalších skutečností, které osvědčují vhodné schopnosti, vědomosti a zájmy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uchazeče </a:t>
            </a: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993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Přijímací </a:t>
            </a: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řízení</a:t>
            </a:r>
            <a:b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</a:br>
            <a:r>
              <a:rPr lang="cs-CZ" sz="2000" b="1" spc="-1" dirty="0" smtClean="0">
                <a:solidFill>
                  <a:srgbClr val="376092"/>
                </a:solidFill>
                <a:latin typeface="Arial"/>
              </a:rPr>
              <a:t>ve školním roce 2024/2025</a:t>
            </a:r>
            <a:endParaRPr lang="cs-CZ" sz="20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438707" y="1049933"/>
            <a:ext cx="8266225" cy="47383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Počet přihlášek pro 1. kolo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přijímacího řízení nejvýše: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2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 do oborů vzdělání 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s talentovou zkouškou 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a zároveň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3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do oborů vzdělání 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bez talentové zkoušky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Všechny přihlášky se evidují v informačním systému o přijímacím řízení DIPSY na www.dipsy.cz. </a:t>
            </a:r>
            <a:endParaRPr lang="cs-CZ" sz="2100" b="1" spc="-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Tři způsoby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podání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přihlášky: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elektronicky</a:t>
            </a:r>
            <a:r>
              <a:rPr lang="cs-CZ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prostřednictvím DIPSY na základě prokázání totožnosti s využitím prostředku pro elektronickou identifikaci (</a:t>
            </a:r>
            <a:r>
              <a:rPr lang="cs-CZ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eObčanka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, bankovní identita, datová schránka apod</a:t>
            </a:r>
            <a:r>
              <a:rPr lang="cs-CZ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cs-CZ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hybridně</a:t>
            </a:r>
            <a:r>
              <a:rPr lang="cs-CZ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 v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podobě výpisu získaného z DIPSY bez prokázání totožnosti s využitím prostředku pro elektronickou identifikaci 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na papírovém tiskopisu</a:t>
            </a:r>
            <a:endParaRPr lang="cs-CZ" sz="2100" b="1" strike="noStrike" spc="-1" dirty="0">
              <a:solidFill>
                <a:srgbClr val="C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219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r>
              <a:rPr lang="cs-CZ" sz="2800" b="1" spc="-1" dirty="0">
                <a:solidFill>
                  <a:srgbClr val="C00000"/>
                </a:solidFill>
              </a:rPr>
              <a:t/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2024/2025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521820" y="1324526"/>
            <a:ext cx="8009859" cy="47259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Součásti přihlášky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čestné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prohlášení, že nezletilý uchazeč souhlasí s jejím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podáním a obsahem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kopie dokladů stanovených legislativou a ředitelem střední školy (lékařský posudek o zdravotní způsobilosti, doporučení  ŠPZ,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hodnocení na vysvědčeních z předchozího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vzdělávání, diplomy…)</a:t>
            </a: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marL="355600" lvl="1" indent="-35560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Překlad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 dokumentu vyhotoveném v cizím jazyce 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nemusí být úředně ověřený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V případě pochybností může ředitel SŠ požadovat 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předložení originálu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dokumentů přiložených k přihlášce i úředního překladu.</a:t>
            </a: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722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r>
              <a:rPr lang="cs-CZ" sz="2800" b="1" spc="-1" dirty="0">
                <a:solidFill>
                  <a:srgbClr val="C00000"/>
                </a:solidFill>
              </a:rPr>
              <a:t/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2024/2025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442158" y="1672414"/>
            <a:ext cx="8086069" cy="31455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Uchazeč na přihlášce závazně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seřadí pořadí škol a oborů vzdělání podle své priority. </a:t>
            </a:r>
            <a:endParaRPr lang="cs-CZ" sz="2200" b="1" spc="-1" dirty="0" smtClean="0">
              <a:solidFill>
                <a:srgbClr val="000000"/>
              </a:solidFill>
              <a:latin typeface="Calibri"/>
            </a:endParaRP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Uvedené pořadí musí být ve všech podaných přihláškách shodné.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latin typeface="Calibri"/>
              </a:rPr>
              <a:t>Po uplynutí termínu pro podání přihlášky </a:t>
            </a:r>
            <a:r>
              <a:rPr lang="cs-CZ" sz="2200" b="1" spc="-1" dirty="0" smtClean="0">
                <a:latin typeface="Calibri"/>
              </a:rPr>
              <a:t>nelze pořadí oborů vzdělání měnit.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Termín pro podání přihlášky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pro 1. kolo přijímacího řízení do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oborů vzdělání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s talentovou zkouškou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i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bez talentové zkoušky </a:t>
            </a:r>
            <a:r>
              <a:rPr lang="cs-CZ" sz="2200" spc="-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od 1. února do 20.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února</a:t>
            </a: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08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</a:t>
            </a:r>
            <a:r>
              <a:rPr lang="cs-CZ" sz="2400" b="1" spc="-1" dirty="0" smtClean="0">
                <a:solidFill>
                  <a:srgbClr val="C00000"/>
                </a:solidFill>
                <a:latin typeface="Arial"/>
              </a:rPr>
              <a:t>odání </a:t>
            </a: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přihlášky </a:t>
            </a:r>
            <a:r>
              <a:rPr lang="cs-CZ" sz="2400" b="1" spc="-1" dirty="0">
                <a:solidFill>
                  <a:srgbClr val="376092"/>
                </a:solidFill>
                <a:latin typeface="Arial"/>
              </a:rPr>
              <a:t>elektronicky</a:t>
            </a:r>
          </a:p>
        </p:txBody>
      </p:sp>
      <p:sp>
        <p:nvSpPr>
          <p:cNvPr id="8" name="Obdélník 1"/>
          <p:cNvSpPr/>
          <p:nvPr/>
        </p:nvSpPr>
        <p:spPr>
          <a:xfrm>
            <a:off x="251640" y="1337630"/>
            <a:ext cx="8230448" cy="48414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prostřednictvím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informačního systému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DIPSY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Po přihlášení zákonného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zástupce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(plnoletého uchazeče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) do systému prostřednictvím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e-identity systém zobrazí jeho děti.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Při volbě školy systém zobrazí všechny povinné přílohy stanovené ředitelem střední školy.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Zákonný zástupce vyplní jeden formulář přihlášky v systému, přiřadí prioritu vybraným školám a oborům vzdělání a vloží do systému dokumenty pro všechny zvolené obory vzdělání.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Zákonný zástupce obdrží e-mailem potvrzení o podání přihlášky.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Ředitel SŠ činí všechny úkony v přijímacím řízení vůči zákonnému zástupci prostřednictvím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informačního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systému. </a:t>
            </a: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88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</a:t>
            </a:r>
            <a:r>
              <a:rPr lang="cs-CZ" sz="2400" b="1" spc="-1" dirty="0" smtClean="0">
                <a:solidFill>
                  <a:srgbClr val="C00000"/>
                </a:solidFill>
                <a:latin typeface="Arial"/>
              </a:rPr>
              <a:t>odání přihlášky </a:t>
            </a:r>
            <a:r>
              <a:rPr lang="cs-CZ" sz="2400" b="1" spc="-1" dirty="0" smtClean="0">
                <a:solidFill>
                  <a:srgbClr val="376092"/>
                </a:solidFill>
                <a:latin typeface="Arial"/>
              </a:rPr>
              <a:t>hybridně</a:t>
            </a:r>
            <a:endParaRPr lang="cs-CZ" sz="22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403413" y="1543406"/>
            <a:ext cx="8336814" cy="38226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výpisem z informačního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systému DIPSY</a:t>
            </a:r>
            <a:endParaRPr lang="cs-CZ" sz="2200" b="1" spc="-1" dirty="0">
              <a:solidFill>
                <a:srgbClr val="C00000"/>
              </a:solidFill>
              <a:latin typeface="Calibri"/>
            </a:endParaRPr>
          </a:p>
          <a:p>
            <a:pPr marL="722313" indent="-366713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Zákonný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zástupce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vyplní jeden formulář přihlášky přiřadí prioritu vybraným školám a oborům vzdělání a vloží do systému dokumenty pro všechny zvolené obory vzdělání.</a:t>
            </a:r>
          </a:p>
          <a:p>
            <a:pPr marL="722313" indent="-366713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Zákonný zástupce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vytiskne výpis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z informačního systému a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doručí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jej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podepsaný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do všech škol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, do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jejichž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oborů vzdělání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se uchazeč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hlásí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722313" indent="-366713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se uchazeč hlásí do více oborů vzdělání (zaměření ŠVP) na téže škole, stačí když odevzdá řediteli této školy přihlášku pouze jednu. </a:t>
            </a: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037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Podání </a:t>
            </a:r>
            <a:r>
              <a:rPr lang="cs-CZ" sz="2400" b="1" spc="-1" dirty="0" smtClean="0">
                <a:solidFill>
                  <a:srgbClr val="C00000"/>
                </a:solidFill>
              </a:rPr>
              <a:t>přihlášky </a:t>
            </a:r>
            <a:r>
              <a:rPr lang="cs-CZ" sz="2400" b="1" spc="-1" dirty="0" smtClean="0">
                <a:solidFill>
                  <a:srgbClr val="376092"/>
                </a:solidFill>
              </a:rPr>
              <a:t>na papírovém tiskopisu</a:t>
            </a:r>
            <a:r>
              <a:rPr lang="cs-CZ" sz="2200" b="1" strike="noStrike" spc="-1" dirty="0" smtClean="0">
                <a:solidFill>
                  <a:srgbClr val="376092"/>
                </a:solidFill>
                <a:latin typeface="Arial"/>
              </a:rPr>
              <a:t>  </a:t>
            </a:r>
            <a:endParaRPr lang="cs-CZ" sz="22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84163" y="1495464"/>
            <a:ext cx="8163072" cy="40488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na tiskopisu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Zákonný zástupce podá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přihlášku na papírovém tiskopisu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do všech škol, do jejíchž oborů vzdělání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se uchazeč hlásí.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Na všech přihláškách na tiskopisu musí být 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pořadí oborů vzdělání shodné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.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okud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se uchazeč hlásí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do více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oborů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vzdělání (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zaměření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ŠVP) na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téže škole,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stačí když odevzdá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řediteli této školy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přihlášku pouze jednu. </a:t>
            </a:r>
          </a:p>
          <a:p>
            <a:pPr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1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4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45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</a:t>
            </a:r>
            <a:r>
              <a:rPr lang="cs-CZ" sz="2400" b="1" spc="-1" dirty="0" smtClean="0">
                <a:solidFill>
                  <a:srgbClr val="C00000"/>
                </a:solidFill>
              </a:rPr>
              <a:t>zkoušky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48" name="Obdélník 1"/>
          <p:cNvSpPr/>
          <p:nvPr/>
        </p:nvSpPr>
        <p:spPr>
          <a:xfrm>
            <a:off x="467460" y="1492225"/>
            <a:ext cx="8208360" cy="36969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V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1. kole přijímacího řízení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oborů vzdělání s maturitní zkouškou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(ve všech formách vzdělávání, včetně nástavbového studia, ve středních školách všech zřizovatelů) se koná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jednotná přijímací zkouška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českého jazyka 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literatury a z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matematiky.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českého jazyka</a:t>
            </a:r>
            <a:r>
              <a:rPr lang="cs-CZ" sz="22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minut, 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matematiky</a:t>
            </a:r>
            <a:r>
              <a:rPr lang="cs-CZ" sz="22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cs-CZ" sz="22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 minut.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Výjimkou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jsou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pouze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obory vzdělání s talentovou zkouškou ze skupiny 82</a:t>
            </a:r>
            <a:r>
              <a:rPr lang="cs-CZ" sz="2200" b="0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Umění a užité umění a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zkrácené studium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pro získání středního vzdělání s maturitní 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zkouškou.</a:t>
            </a:r>
            <a:endParaRPr lang="cs-CZ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" name="Obdélník 1"/>
          <p:cNvSpPr/>
          <p:nvPr/>
        </p:nvSpPr>
        <p:spPr>
          <a:xfrm>
            <a:off x="467640" y="1417680"/>
            <a:ext cx="8208360" cy="45151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Uchazeč, který se hlásí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alespoň do jednoho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oboru vzdělání s</a:t>
            </a:r>
            <a:r>
              <a:rPr lang="cs-CZ" dirty="0"/>
              <a:t> 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maturitní zkouškou, </a:t>
            </a: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může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jednotné přijímací zkoušky konat </a:t>
            </a: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dvakrát.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Místo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konání zkoušky stanoví uchazeči </a:t>
            </a:r>
            <a:r>
              <a:rPr lang="cs-CZ" sz="2200" b="1" spc="-1" dirty="0" err="1" smtClean="0">
                <a:solidFill>
                  <a:srgbClr val="C00000"/>
                </a:solidFill>
                <a:latin typeface="Calibri"/>
              </a:rPr>
              <a:t>Cermat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200" b="1" spc="-1" dirty="0" smtClean="0">
                <a:latin typeface="Calibri"/>
              </a:rPr>
              <a:t>(a to i pro náhradní termín),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200" b="1" spc="-1" dirty="0">
                <a:latin typeface="Calibri"/>
              </a:rPr>
              <a:t>může být i dvakrát v téže </a:t>
            </a:r>
            <a:r>
              <a:rPr lang="cs-CZ" sz="2200" b="1" spc="-1" dirty="0" smtClean="0">
                <a:latin typeface="Calibri"/>
              </a:rPr>
              <a:t>škole. 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Nikdy to není škola, kam se uchazeč nepřihlásil.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Uchazeč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který se pro vážné důvody k řádnému termínu přijímací zkoušky nedostaví a svoji neúčast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písemně nejpozději do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3</a:t>
            </a:r>
            <a:r>
              <a:rPr lang="cs-CZ" dirty="0"/>
              <a:t> 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pracovních dnů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omluví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řediteli školy, ve které ji měl konat, koná zkoušku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 náhradním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termínu.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Ředitel školy může stanovit i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školní přijímací zkoušku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.</a:t>
            </a:r>
            <a:endParaRPr lang="cs-CZ" sz="2200" b="1" strike="noStrike" spc="-1" dirty="0" smtClean="0">
              <a:solidFill>
                <a:srgbClr val="000000"/>
              </a:solidFill>
              <a:latin typeface="Calibri"/>
              <a:ea typeface="DejaVu Sans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 smtClean="0">
                <a:solidFill>
                  <a:srgbClr val="C00000"/>
                </a:solidFill>
              </a:rPr>
              <a:t>Přijímací zkoušky</a:t>
            </a:r>
            <a:endParaRPr lang="cs-CZ" sz="2200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Termíny konání přijímacích zkoušek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graphicFrame>
        <p:nvGraphicFramePr>
          <p:cNvPr id="161" name="Tabulka 3"/>
          <p:cNvGraphicFramePr/>
          <p:nvPr>
            <p:extLst>
              <p:ext uri="{D42A27DB-BD31-4B8C-83A1-F6EECF244321}">
                <p14:modId xmlns:p14="http://schemas.microsoft.com/office/powerpoint/2010/main" val="2870669556"/>
              </p:ext>
            </p:extLst>
          </p:nvPr>
        </p:nvGraphicFramePr>
        <p:xfrm>
          <a:off x="341100" y="2114962"/>
          <a:ext cx="8461080" cy="2216520"/>
        </p:xfrm>
        <a:graphic>
          <a:graphicData uri="http://schemas.openxmlformats.org/drawingml/2006/table">
            <a:tbl>
              <a:tblPr/>
              <a:tblGrid>
                <a:gridCol w="2835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857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27400">
                <a:tc gridSpan="4"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Jednotné přijímací zkoušky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</a:lnL>
                    <a:lnR w="18720">
                      <a:noFill/>
                    </a:lnR>
                    <a:lnT w="12240">
                      <a:noFill/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12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Studium</a:t>
                      </a:r>
                      <a:endParaRPr lang="cs-CZ" sz="22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1. řádný termín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2. řádný termín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Náhradní termín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2240">
                      <a:noFill/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628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Čtyřleté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11. </a:t>
                      </a:r>
                      <a:r>
                        <a:rPr lang="cs-CZ" sz="2200" b="1" strike="noStrike" spc="-1" dirty="0">
                          <a:solidFill>
                            <a:srgbClr val="C00000"/>
                          </a:solidFill>
                          <a:latin typeface="Calibri"/>
                        </a:rPr>
                        <a:t>4. </a:t>
                      </a: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2025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14. </a:t>
                      </a:r>
                      <a:r>
                        <a:rPr lang="cs-CZ" sz="2200" b="1" strike="noStrike" spc="-1" dirty="0">
                          <a:solidFill>
                            <a:srgbClr val="C00000"/>
                          </a:solidFill>
                          <a:latin typeface="Calibri"/>
                        </a:rPr>
                        <a:t>4. </a:t>
                      </a: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2025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29. </a:t>
                      </a:r>
                      <a:r>
                        <a:rPr lang="cs-CZ" sz="2200" b="1" strike="noStrike" spc="-1" dirty="0">
                          <a:solidFill>
                            <a:srgbClr val="C00000"/>
                          </a:solidFill>
                          <a:latin typeface="Calibri"/>
                        </a:rPr>
                        <a:t>a </a:t>
                      </a: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30. 4. 2025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2240">
                      <a:noFill/>
                    </a:lnR>
                    <a:lnT w="1872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72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Šestileté a osmileté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noFill/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224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15. </a:t>
                      </a:r>
                      <a:r>
                        <a:rPr lang="cs-CZ" sz="2200" b="1" strike="noStrike" spc="-1" dirty="0">
                          <a:solidFill>
                            <a:srgbClr val="C00000"/>
                          </a:solidFill>
                          <a:latin typeface="Calibri"/>
                        </a:rPr>
                        <a:t>4. </a:t>
                      </a: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2025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224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16. </a:t>
                      </a:r>
                      <a:r>
                        <a:rPr lang="cs-CZ" sz="2200" b="1" strike="noStrike" spc="-1" dirty="0">
                          <a:solidFill>
                            <a:srgbClr val="C00000"/>
                          </a:solidFill>
                          <a:latin typeface="Calibri"/>
                        </a:rPr>
                        <a:t>4. </a:t>
                      </a: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2025</a:t>
                      </a:r>
                      <a:endParaRPr lang="cs-CZ" sz="2200" b="0" strike="noStrike" spc="-1" dirty="0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872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1224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2200" b="1" strike="noStrike" spc="-1" dirty="0" smtClean="0">
                          <a:solidFill>
                            <a:srgbClr val="C00000"/>
                          </a:solidFill>
                          <a:latin typeface="Calibri"/>
                        </a:rPr>
                        <a:t>29. a 30. 4. 2025</a:t>
                      </a:r>
                      <a:endParaRPr lang="cs-CZ" sz="2200" b="0" strike="noStrike" spc="-1" dirty="0">
                        <a:latin typeface="+mn-lt"/>
                      </a:endParaRPr>
                    </a:p>
                  </a:txBody>
                  <a:tcPr anchor="ctr">
                    <a:lnL w="18720">
                      <a:solidFill>
                        <a:srgbClr val="FFFFFF"/>
                      </a:solidFill>
                    </a:lnL>
                    <a:lnR w="12240">
                      <a:noFill/>
                    </a:lnR>
                    <a:lnT w="18720">
                      <a:solidFill>
                        <a:srgbClr val="FFFFFF"/>
                      </a:solidFill>
                    </a:lnT>
                    <a:lnB w="12240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20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2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 smtClean="0">
                <a:solidFill>
                  <a:srgbClr val="C00000"/>
                </a:solidFill>
              </a:rPr>
              <a:t>Talentová a školní přijímací zkouška</a:t>
            </a:r>
            <a:endParaRPr lang="cs-CZ" sz="22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04" name="Obdélník 1"/>
          <p:cNvSpPr/>
          <p:nvPr/>
        </p:nvSpPr>
        <p:spPr>
          <a:xfrm>
            <a:off x="431460" y="1378347"/>
            <a:ext cx="8280360" cy="44613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Ředitel školy stanoví alespoň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dva termíny </a:t>
            </a:r>
            <a:r>
              <a:rPr lang="cs-CZ" sz="220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konání talentové či školní přijímací zkoušky a alespoň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jeden náhradní termín</a:t>
            </a:r>
            <a:r>
              <a:rPr lang="cs-CZ" sz="220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Talentová 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a školní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přijímací zkouška </a:t>
            </a:r>
            <a:r>
              <a:rPr lang="cs-CZ" sz="220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se koná 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od </a:t>
            </a: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15. března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do </a:t>
            </a: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23.</a:t>
            </a:r>
            <a:r>
              <a:rPr lang="cs-CZ" dirty="0"/>
              <a:t>  </a:t>
            </a: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dubna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  <a:ea typeface="DejaVu Sans"/>
              </a:rPr>
              <a:t>tak, aby se alespoň 1 termín konal jindy než jednotná zkouška.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V případě, že dojde k překryvu termínů, je možné uchazeči přiznat náhradní termín, pokud se z původního řádně omluví.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Náhradní termín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talentové či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školní přijímací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zkoušky stanoví ředitel školy od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24. dubna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do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5. května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tak, aby se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konal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jindy než jednotná zkouška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43080" indent="-343080" algn="just"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Talentovou a školní přijímací zkoušku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může uchazeč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konat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v</a:t>
            </a:r>
            <a:r>
              <a:rPr lang="cs-CZ" dirty="0"/>
              <a:t> 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každém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oboru vzdělání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pouze jednou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.</a:t>
            </a: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Hodnocení </a:t>
            </a: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uchazečů v 1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. </a:t>
            </a: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kole 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přijímacího </a:t>
            </a:r>
            <a:r>
              <a:rPr lang="cs-CZ" sz="2400" b="1" strike="noStrike" spc="-1" dirty="0" smtClean="0">
                <a:solidFill>
                  <a:srgbClr val="C00000"/>
                </a:solidFill>
                <a:latin typeface="Arial"/>
              </a:rPr>
              <a:t>řízení</a:t>
            </a:r>
            <a:endParaRPr lang="cs-CZ" sz="22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313152" y="1255236"/>
            <a:ext cx="8516975" cy="4533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spcBef>
                <a:spcPts val="601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1" strike="noStrike" spc="-1" dirty="0" smtClean="0">
                <a:solidFill>
                  <a:srgbClr val="294A8B"/>
                </a:solidFill>
                <a:latin typeface="Calibri"/>
                <a:ea typeface="DejaVu Sans"/>
              </a:rPr>
              <a:t>Uchazeči </a:t>
            </a:r>
            <a:r>
              <a:rPr lang="cs-CZ" sz="2100" b="1" strike="noStrike" spc="-1" dirty="0">
                <a:solidFill>
                  <a:srgbClr val="294A8B"/>
                </a:solidFill>
                <a:latin typeface="Calibri"/>
                <a:ea typeface="DejaVu Sans"/>
              </a:rPr>
              <a:t>budou hodnoceni na základě: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výsledků 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jednotných, školních a talentových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přijímacích  zkoušek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případně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dle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 </a:t>
            </a:r>
            <a:endParaRPr lang="cs-CZ" sz="2100" spc="-1" dirty="0">
              <a:solidFill>
                <a:srgbClr val="000000"/>
              </a:solidFill>
              <a:latin typeface="Calibri"/>
            </a:endParaRP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případně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dle dalších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skutečností, které 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osvědčují vhodné schopnosti, vědomosti a zájmy uchazeče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Hodnocení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jednotných testů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 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ČJ a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 z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M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na celkovém hodnocení uchazeče v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přijímacím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řízení bude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podílet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minimálně 60 %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respektive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40 %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 oboru vzdělání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Gymnázium se sportovní 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přípravou.</a:t>
            </a:r>
            <a:endParaRPr lang="cs-CZ" sz="2100" spc="-1" dirty="0"/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Uchazeči se do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hodnocení přijímacího řízení </a:t>
            </a:r>
            <a:r>
              <a:rPr lang="cs-CZ" sz="21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započte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lepší výsledek </a:t>
            </a:r>
            <a:r>
              <a:rPr lang="cs-CZ" sz="21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z</a:t>
            </a:r>
            <a:r>
              <a:rPr lang="cs-CZ" dirty="0"/>
              <a:t> </a:t>
            </a:r>
            <a:r>
              <a:rPr lang="cs-CZ" sz="21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každého testu. </a:t>
            </a:r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 smtClean="0">
                <a:latin typeface="Calibri"/>
              </a:rPr>
              <a:t>Ředitel školy stanoví pořadí uchazečů podle výsledků hodnocení přijímacího řízení, </a:t>
            </a:r>
            <a:r>
              <a:rPr lang="cs-CZ" sz="2100" b="1" spc="-1" dirty="0" smtClean="0">
                <a:latin typeface="Calibri"/>
              </a:rPr>
              <a:t>v případě rovnosti bodů rozhodují doplňková kritéria</a:t>
            </a:r>
            <a:r>
              <a:rPr lang="cs-CZ" sz="2100" spc="-1" dirty="0" smtClean="0">
                <a:latin typeface="Calibri"/>
              </a:rPr>
              <a:t>.</a:t>
            </a:r>
            <a:endParaRPr lang="cs-CZ" sz="210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8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9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0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</a:t>
            </a:r>
            <a:r>
              <a:rPr lang="cs-CZ" sz="2400" b="1" spc="-1">
                <a:solidFill>
                  <a:srgbClr val="C00000"/>
                </a:solidFill>
              </a:rPr>
              <a:t>přijímacího </a:t>
            </a:r>
            <a:r>
              <a:rPr lang="cs-CZ" sz="2400" b="1" spc="-1" smtClean="0">
                <a:solidFill>
                  <a:srgbClr val="C00000"/>
                </a:solidFill>
              </a:rPr>
              <a:t>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92" name="Obdélník 1"/>
          <p:cNvSpPr/>
          <p:nvPr/>
        </p:nvSpPr>
        <p:spPr>
          <a:xfrm>
            <a:off x="341640" y="1355760"/>
            <a:ext cx="846036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Doporučenou podmínkou pro přijetí uchazeče ke vzdělávání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ve středních školách zřizovaných Pardubickým krajem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je, aby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součtu bodů z obou testů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dosáhl následující minimální hranice: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Čtyřleté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 se sportovní přípravou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35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 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ostatní obory vzdělání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 maturitní zkouškou 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25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Osmileté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30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přijímacího </a:t>
            </a:r>
            <a:r>
              <a:rPr lang="cs-CZ" sz="2400" b="1" spc="-1" dirty="0" smtClean="0">
                <a:solidFill>
                  <a:srgbClr val="C00000"/>
                </a:solidFill>
              </a:rPr>
              <a:t>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533344" y="1496144"/>
            <a:ext cx="8076951" cy="414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spc="-1" dirty="0">
                <a:latin typeface="Calibri"/>
              </a:rPr>
              <a:t>Uchazeč bude přijat do </a:t>
            </a:r>
            <a:r>
              <a:rPr lang="cs-CZ" sz="2200" spc="-1" dirty="0" smtClean="0">
                <a:latin typeface="Calibri"/>
              </a:rPr>
              <a:t>oboru </a:t>
            </a:r>
            <a:r>
              <a:rPr lang="cs-CZ" sz="2200" spc="-1" dirty="0">
                <a:latin typeface="Calibri"/>
              </a:rPr>
              <a:t>vzdělání, který má v jeho přihlášce nejvyšší prioritu (je uveden na nejvyšším místě) a u nějž jej výsledky přijímacího řízení opravňují k </a:t>
            </a:r>
            <a:r>
              <a:rPr lang="cs-CZ" sz="2200" spc="-1" dirty="0" smtClean="0">
                <a:latin typeface="Calibri"/>
              </a:rPr>
              <a:t>přijetí, </a:t>
            </a:r>
            <a:r>
              <a:rPr lang="cs-CZ" sz="2200" b="1" spc="-1" dirty="0" smtClean="0">
                <a:solidFill>
                  <a:srgbClr val="C00000"/>
                </a:solidFill>
                <a:latin typeface="Calibri"/>
              </a:rPr>
              <a:t>do ostatních oborů nebude přijat</a:t>
            </a:r>
            <a:r>
              <a:rPr lang="cs-CZ" sz="2200" spc="-1" dirty="0" smtClean="0">
                <a:latin typeface="Calibri"/>
              </a:rPr>
              <a:t>.</a:t>
            </a:r>
          </a:p>
          <a:p>
            <a:pPr marL="355600" lvl="1" indent="-3556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 err="1" smtClean="0">
                <a:latin typeface="Calibri"/>
              </a:rPr>
              <a:t>Cermat</a:t>
            </a:r>
            <a:r>
              <a:rPr lang="cs-CZ" sz="2200" b="1" spc="-1" dirty="0" smtClean="0">
                <a:latin typeface="Calibri"/>
              </a:rPr>
              <a:t> zpřístupní výsledky </a:t>
            </a:r>
            <a:r>
              <a:rPr lang="cs-CZ" sz="2200" spc="-1" dirty="0" smtClean="0">
                <a:latin typeface="Calibri"/>
              </a:rPr>
              <a:t>jednotné zkoušky </a:t>
            </a:r>
            <a:r>
              <a:rPr lang="cs-CZ" sz="2200" b="1" spc="-1" dirty="0" smtClean="0">
                <a:latin typeface="Calibri"/>
              </a:rPr>
              <a:t>školám 6. května</a:t>
            </a:r>
          </a:p>
          <a:p>
            <a:pPr marL="355600" lvl="1" indent="-355600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 smtClean="0">
                <a:latin typeface="Calibri"/>
              </a:rPr>
              <a:t>Výsledky</a:t>
            </a:r>
            <a:r>
              <a:rPr lang="cs-CZ" sz="2200" spc="-1" dirty="0" smtClean="0">
                <a:latin typeface="Calibri"/>
              </a:rPr>
              <a:t> přijímacího řízení formou seznamu s bodovým hodnocením každého kritéria </a:t>
            </a:r>
            <a:r>
              <a:rPr lang="cs-CZ" sz="2200" b="1" spc="-1" dirty="0" smtClean="0">
                <a:latin typeface="Calibri"/>
              </a:rPr>
              <a:t>zveřejní všechny střední školy 15.</a:t>
            </a:r>
            <a:r>
              <a:rPr lang="cs-CZ" dirty="0" smtClean="0"/>
              <a:t> </a:t>
            </a:r>
            <a:r>
              <a:rPr lang="cs-CZ" sz="2200" b="1" spc="-1" dirty="0" smtClean="0">
                <a:latin typeface="Calibri"/>
              </a:rPr>
              <a:t>května</a:t>
            </a:r>
            <a:r>
              <a:rPr lang="cs-CZ" sz="2200" spc="-1" dirty="0" smtClean="0">
                <a:latin typeface="Calibri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latin typeface="Calibri"/>
              </a:rPr>
              <a:t>Seznam se zveřejňuje na veřejně přístupném místě ve škole a</a:t>
            </a:r>
            <a:r>
              <a:rPr lang="cs-CZ" dirty="0"/>
              <a:t> </a:t>
            </a:r>
            <a:r>
              <a:rPr lang="cs-CZ" sz="2200" spc="-1" dirty="0" smtClean="0">
                <a:latin typeface="Calibri"/>
              </a:rPr>
              <a:t>v</a:t>
            </a:r>
            <a:r>
              <a:rPr lang="cs-CZ" dirty="0"/>
              <a:t> </a:t>
            </a:r>
            <a:r>
              <a:rPr lang="cs-CZ" sz="2200" spc="-1" dirty="0" smtClean="0">
                <a:latin typeface="Calibri"/>
              </a:rPr>
              <a:t>informačním systému pro přijímací zkoušky.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</a:rPr>
              <a:t>Rozhodnutí o přijetí ani o nepřijetí se </a:t>
            </a:r>
            <a:r>
              <a:rPr lang="cs-CZ" sz="2200" b="1" strike="noStrike" spc="-1" dirty="0" smtClean="0">
                <a:latin typeface="Calibri"/>
              </a:rPr>
              <a:t>nevyhotovuje a </a:t>
            </a: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</a:rPr>
              <a:t>neodesílá</a:t>
            </a:r>
            <a:r>
              <a:rPr lang="cs-CZ" sz="2200" strike="noStrike" spc="-1" dirty="0" smtClean="0">
                <a:latin typeface="Calibri"/>
              </a:rPr>
              <a:t>. </a:t>
            </a:r>
            <a:endParaRPr lang="cs-CZ" sz="220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579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 smtClean="0">
                <a:solidFill>
                  <a:srgbClr val="C00000"/>
                </a:solidFill>
              </a:rPr>
              <a:t>Vzdání se práva na přijetí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683280" y="1309434"/>
            <a:ext cx="7774200" cy="42381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Uchazeč se může vzdát práva na přijetí 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podáním řediteli školy, kam byl přijat, doručeným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nejpozději 3 pracovní dny před termínem pro podání přihlášky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do dalšího kola do oboru, kam se bude hlásit.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  <a:ea typeface="DejaVu Sans"/>
              </a:rPr>
              <a:t>Podání musí být učiněno písemně nebo elektronicky se zaručeným elektronickým podpisem.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Vzdáním se práva na přijetí v jednom oboru uchazeči 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</a:rPr>
              <a:t>nevzniká právo na přijetí do jiných oborů v daném kole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</a:rPr>
              <a:t>Ředitel školy může takto </a:t>
            </a: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</a:rPr>
              <a:t>uvolněné místo obsadit až v dalším kole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</a:rPr>
              <a:t> přijímacího řízení.</a:t>
            </a:r>
            <a:endParaRPr lang="cs-CZ" sz="2200" b="1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 smtClean="0">
                <a:solidFill>
                  <a:srgbClr val="C00000"/>
                </a:solidFill>
              </a:rPr>
              <a:t>Odvolání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375025" y="1390916"/>
            <a:ext cx="8393230" cy="42381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Odvolání 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lze podat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do 3 pracovních dnů 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ode dne zveřejnění výsledků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Rozhodnutí o odvolání může být kladné jen v případě porušení legislativy, chybně ohodnocené jednotné, talentové či školní přijímací zkoušky či chybně vyhodnocených kritérií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 smtClean="0">
                <a:solidFill>
                  <a:srgbClr val="C00000"/>
                </a:solidFill>
                <a:latin typeface="Calibri"/>
              </a:rPr>
              <a:t>Nemá smysl se odvolávat proti nepřijetí z důvodu možného uvolnění kapacity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</a:rPr>
              <a:t>.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</a:rPr>
              <a:t>Případnou volnou kapacitu může ředitel naplnit až v dalším kole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byl uchazeč přijat na </a:t>
            </a:r>
            <a:r>
              <a:rPr lang="cs-CZ" sz="2200" spc="-1" dirty="0" err="1">
                <a:solidFill>
                  <a:srgbClr val="000000"/>
                </a:solidFill>
                <a:latin typeface="Calibri"/>
              </a:rPr>
              <a:t>prioritnější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školu,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nemá smysl, aby se odvolával proti nepřijetí na méně prioritní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</a:rPr>
              <a:t>školy,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protože takovému odvolání nemůže být vyhověno.</a:t>
            </a:r>
          </a:p>
        </p:txBody>
      </p:sp>
    </p:spTree>
    <p:extLst>
      <p:ext uri="{BB962C8B-B14F-4D97-AF65-F5344CB8AC3E}">
        <p14:creationId xmlns:p14="http://schemas.microsoft.com/office/powerpoint/2010/main" val="361912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 smtClean="0">
                <a:solidFill>
                  <a:srgbClr val="C00000"/>
                </a:solidFill>
              </a:rPr>
              <a:t>Druhé kolo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372439" y="1468156"/>
            <a:ext cx="8398402" cy="40560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Ředitel střední školy </a:t>
            </a:r>
            <a:r>
              <a:rPr lang="cs-CZ" sz="21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vyhlásí 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2. kolo </a:t>
            </a:r>
            <a:r>
              <a:rPr lang="cs-CZ" sz="21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do 18. května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Termín pro </a:t>
            </a:r>
            <a:r>
              <a:rPr lang="cs-CZ" sz="21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podání přihlášky </a:t>
            </a:r>
            <a:r>
              <a:rPr lang="cs-CZ" sz="2100" strike="noStrike" spc="-1" dirty="0" smtClean="0">
                <a:latin typeface="Calibri"/>
                <a:ea typeface="DejaVu Sans"/>
              </a:rPr>
              <a:t>je</a:t>
            </a:r>
            <a:r>
              <a:rPr lang="cs-CZ" sz="21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 do 24. května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Ve 2. kole přijímacího řízení do maturitního oboru se </a:t>
            </a:r>
            <a:r>
              <a:rPr lang="cs-CZ" sz="2100" b="1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vždy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s-CZ" sz="21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zohlední výsledky jednotné přijímací zkoušky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z 1. kola.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Jednotná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 přijímací 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zkouška se ve 2. kole nekoná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Pokud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je součástí přijímacího řízení talentová zkouška, stanoví </a:t>
            </a:r>
            <a:r>
              <a:rPr lang="cs-CZ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ředitel jeden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řádný termín </a:t>
            </a:r>
            <a:r>
              <a:rPr lang="pl-PL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pl-PL" sz="2100" dirty="0">
                <a:latin typeface="Calibri" panose="020F0502020204030204" pitchFamily="34" charset="0"/>
                <a:cs typeface="Calibri" panose="020F0502020204030204" pitchFamily="34" charset="0"/>
              </a:rPr>
              <a:t>období od 8. do 12. června</a:t>
            </a:r>
            <a:r>
              <a:rPr lang="cs-CZ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Náhradní termín </a:t>
            </a:r>
            <a:r>
              <a:rPr lang="cs-CZ" sz="2100" dirty="0" smtClean="0">
                <a:latin typeface="Calibri" panose="020F0502020204030204" pitchFamily="34" charset="0"/>
                <a:cs typeface="Calibri" panose="020F0502020204030204" pitchFamily="34" charset="0"/>
              </a:rPr>
              <a:t>není.</a:t>
            </a:r>
            <a:endParaRPr lang="cs-CZ" sz="2100" spc="-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</a:rPr>
              <a:t>Uchazeč, který v 1. kole </a:t>
            </a:r>
            <a:r>
              <a:rPr lang="cs-CZ" sz="2100" b="1" strike="noStrike" spc="-1" dirty="0" smtClean="0">
                <a:solidFill>
                  <a:srgbClr val="000000"/>
                </a:solidFill>
                <a:latin typeface="Calibri"/>
              </a:rPr>
              <a:t>jednotnou zkoušku nekonal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trike="noStrike" spc="-1" dirty="0" smtClean="0">
                <a:solidFill>
                  <a:srgbClr val="000000"/>
                </a:solidFill>
                <a:latin typeface="Calibri"/>
              </a:rPr>
              <a:t>nemůže podat přihlášku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trike="noStrike" spc="-1" dirty="0" smtClean="0">
                <a:solidFill>
                  <a:srgbClr val="000000"/>
                </a:solidFill>
                <a:latin typeface="Calibri"/>
              </a:rPr>
              <a:t>do maturitního oboru </a:t>
            </a: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</a:rPr>
              <a:t>ve 2. kole.</a:t>
            </a: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0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 smtClean="0">
                <a:solidFill>
                  <a:srgbClr val="C00000"/>
                </a:solidFill>
              </a:rPr>
              <a:t>Druhé kolo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29119" y="1747005"/>
            <a:ext cx="8085041" cy="28942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Do 2. kola 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</a:rPr>
              <a:t>nebyl přijat nikam v 1. kole, nebo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1.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kole.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2. kole se postupuje obdobně jako v 1.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kole (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využije se elektronický systém, počet přihlášek 2+3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). 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Výsledky budou známy 24.</a:t>
            </a:r>
            <a:r>
              <a:rPr lang="cs-CZ" sz="2100" b="1" dirty="0">
                <a:solidFill>
                  <a:srgbClr val="C00000"/>
                </a:solidFill>
              </a:rPr>
              <a:t> 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června.</a:t>
            </a:r>
            <a:endParaRPr lang="cs-CZ" sz="2100" b="1" spc="-1" dirty="0">
              <a:solidFill>
                <a:srgbClr val="C00000"/>
              </a:solidFill>
              <a:latin typeface="Calibri"/>
            </a:endParaRP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74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 smtClean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92273" y="1354890"/>
            <a:ext cx="8160840" cy="37688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 smtClean="0">
                <a:solidFill>
                  <a:srgbClr val="000000"/>
                </a:solidFill>
                <a:latin typeface="Calibri"/>
                <a:ea typeface="DejaVu Sans"/>
              </a:rPr>
              <a:t>Termíny dalších škol nejsou stanoveny centrálně, určí je ředitel střední školy.</a:t>
            </a: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 smtClean="0">
                <a:solidFill>
                  <a:srgbClr val="000000"/>
                </a:solidFill>
                <a:latin typeface="Calibri"/>
                <a:ea typeface="DejaVu Sans"/>
              </a:rPr>
              <a:t>Počet přihlášek 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  <a:ea typeface="DejaVu Sans"/>
              </a:rPr>
              <a:t>není omezen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cs-CZ" sz="2100" b="0" strike="noStrike" spc="-1" dirty="0" smtClean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Do dalších kol 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 smtClean="0">
                <a:solidFill>
                  <a:srgbClr val="000000"/>
                </a:solidFill>
                <a:latin typeface="Calibri"/>
              </a:rPr>
              <a:t>nebyl přijat nikam v předchozích kolech, nebo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předchozích kolech.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Elektronický systém se nepoužije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přihláška se podává na tiskopise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Na tiskopise se 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uvede vždy jen jedna škola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Může být uvedeno i více oborů vzdělání v této škole, které se neuvádí dle priority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.</a:t>
            </a:r>
            <a:endParaRPr lang="cs-CZ" sz="21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88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 smtClean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10471" y="1472240"/>
            <a:ext cx="8200392" cy="42612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3. a dalších kolech přijímacího řízení do maturitního oboru ředitel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zohlednit výsledky jednotné přijímací zkoušky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z 1. kola. Zároveň určí náhradní způsob hodnocení, v případě že uchazeč zkoušku nekonal.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Ředitel školy vyhotoví a </a:t>
            </a:r>
            <a:r>
              <a:rPr lang="cs-CZ" sz="2100" b="1" spc="-1" dirty="0" smtClean="0">
                <a:solidFill>
                  <a:srgbClr val="000000"/>
                </a:solidFill>
                <a:latin typeface="Calibri"/>
              </a:rPr>
              <a:t>doručí rozhodnutí v písemné formě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Přijatý uchazeč 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potvrdí do 7 dnů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od oznámení rozhodnutí o přijetí svůj </a:t>
            </a:r>
            <a:r>
              <a:rPr lang="cs-CZ" sz="2100" b="1" spc="-1" dirty="0" smtClean="0">
                <a:solidFill>
                  <a:srgbClr val="C00000"/>
                </a:solidFill>
                <a:latin typeface="Calibri"/>
              </a:rPr>
              <a:t>úmysl vzdělávat se v daném oboru vzdělání </a:t>
            </a: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(volná forma, písemně nebo elektronicky se zaručeným elektronickým podpisem). 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 smtClean="0">
                <a:solidFill>
                  <a:srgbClr val="000000"/>
                </a:solidFill>
                <a:latin typeface="Calibri"/>
              </a:rPr>
              <a:t>Potvrdit svůj úmysl vzdělávat se může uchazeč jen do jednoho oboru.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Uplynutím lhůty pro potvrzení úmyslu vzdělávat se zaniká právo na přijetí do daného oboru vzdělání. </a:t>
            </a:r>
          </a:p>
        </p:txBody>
      </p:sp>
    </p:spTree>
    <p:extLst>
      <p:ext uri="{BB962C8B-B14F-4D97-AF65-F5344CB8AC3E}">
        <p14:creationId xmlns:p14="http://schemas.microsoft.com/office/powerpoint/2010/main" val="417131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-108360" y="96480"/>
            <a:ext cx="936036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-1" dirty="0" smtClean="0">
                <a:solidFill>
                  <a:srgbClr val="C00000"/>
                </a:solidFill>
              </a:rPr>
              <a:t>Žáci z Ukrajiny s dočasnou ochranou a osoby, </a:t>
            </a:r>
            <a:r>
              <a:rPr lang="cs-CZ" sz="2200" b="1" spc="-1" dirty="0">
                <a:solidFill>
                  <a:srgbClr val="C00000"/>
                </a:solidFill>
              </a:rPr>
              <a:t>které získaly </a:t>
            </a:r>
            <a:r>
              <a:rPr lang="cs-CZ" sz="2200" b="1" spc="-1" dirty="0" smtClean="0">
                <a:solidFill>
                  <a:srgbClr val="C00000"/>
                </a:solidFill>
              </a:rPr>
              <a:t/>
            </a:r>
            <a:br>
              <a:rPr lang="cs-CZ" sz="2200" b="1" spc="-1" dirty="0" smtClean="0">
                <a:solidFill>
                  <a:srgbClr val="C00000"/>
                </a:solidFill>
              </a:rPr>
            </a:br>
            <a:r>
              <a:rPr lang="cs-CZ" sz="2200" b="1" spc="-1" dirty="0" smtClean="0">
                <a:solidFill>
                  <a:srgbClr val="C00000"/>
                </a:solidFill>
              </a:rPr>
              <a:t>předchozí </a:t>
            </a:r>
            <a:r>
              <a:rPr lang="cs-CZ" sz="2200" b="1" spc="-1" dirty="0">
                <a:solidFill>
                  <a:srgbClr val="C00000"/>
                </a:solidFill>
              </a:rPr>
              <a:t>vzdělání ve škole mimo území České republiky</a:t>
            </a:r>
          </a:p>
        </p:txBody>
      </p:sp>
      <p:sp>
        <p:nvSpPr>
          <p:cNvPr id="198" name="Obdélník 1"/>
          <p:cNvSpPr/>
          <p:nvPr/>
        </p:nvSpPr>
        <p:spPr>
          <a:xfrm>
            <a:off x="400899" y="1361658"/>
            <a:ext cx="8294527" cy="40971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MŠMT vydá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opatření obecné povahy se stejnými úlevami 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pro žáky z</a:t>
            </a:r>
            <a:r>
              <a:rPr lang="cs-CZ" dirty="0"/>
              <a:t> 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Ukrajiny s dočasnou ochranou </a:t>
            </a:r>
            <a:r>
              <a:rPr lang="cs-CZ" sz="2200" b="0" strike="noStrike" spc="-1" dirty="0" smtClean="0">
                <a:solidFill>
                  <a:srgbClr val="C00000"/>
                </a:solidFill>
                <a:latin typeface="Calibri"/>
                <a:ea typeface="DejaVu Sans"/>
              </a:rPr>
              <a:t>PRAVDĚPODOBNĚ STEJNÉ 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jako v</a:t>
            </a:r>
            <a:r>
              <a:rPr lang="cs-CZ" dirty="0"/>
              <a:t> </a:t>
            </a:r>
            <a:r>
              <a:rPr lang="cs-CZ" sz="22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loňském roce 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(prominutí přijímací zkoušky z ČJ na žádost, konání přijímací zkoušky z M v</a:t>
            </a:r>
            <a:r>
              <a:rPr lang="cs-CZ" dirty="0"/>
              <a:t> 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ukrajinském jazyce, čestné prohlášení o</a:t>
            </a:r>
            <a:r>
              <a:rPr lang="cs-CZ" dirty="0"/>
              <a:t> </a:t>
            </a:r>
            <a:r>
              <a:rPr lang="cs-CZ" sz="22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známkách z předchozího vzdělávání).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Termín pohovoru 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k ověření znalosti českého jazyka,  která je nezbytná pro vzdělávání v daném oboru vzdělání, 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stanoví ředitel 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střední školy. </a:t>
            </a:r>
            <a:endParaRPr lang="cs-CZ" sz="2200" spc="-1" dirty="0" smtClean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 smtClean="0">
                <a:solidFill>
                  <a:srgbClr val="000000"/>
                </a:solidFill>
                <a:latin typeface="Calibri"/>
                <a:ea typeface="DejaVu Sans"/>
              </a:rPr>
              <a:t>Uchazeč 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koná pohovor 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  <a:ea typeface="DejaVu Sans"/>
              </a:rPr>
              <a:t>do každého oboru vzdělání s maturitní zkouškou, do kterého se přihlásil, a koná jej do každého oboru pouze jednou (</a:t>
            </a:r>
            <a:r>
              <a:rPr lang="cs-CZ" sz="2200" b="1" spc="-1" dirty="0" smtClean="0">
                <a:solidFill>
                  <a:srgbClr val="000000"/>
                </a:solidFill>
                <a:latin typeface="Calibri"/>
                <a:ea typeface="DejaVu Sans"/>
              </a:rPr>
              <a:t>nemá dvě možnosti jako u přijímacích zkoušek</a:t>
            </a:r>
            <a:r>
              <a:rPr lang="cs-CZ" sz="2200" spc="-1" dirty="0" smtClean="0">
                <a:solidFill>
                  <a:srgbClr val="000000"/>
                </a:solidFill>
                <a:latin typeface="Calibri"/>
                <a:ea typeface="DejaVu San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677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4345</TotalTime>
  <Words>1710</Words>
  <Application>Microsoft Office PowerPoint</Application>
  <PresentationFormat>Předvádění na obrazovce (4:3)</PresentationFormat>
  <Paragraphs>320</Paragraphs>
  <Slides>30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1" baseType="lpstr">
      <vt:lpstr>Motiv systému Office</vt:lpstr>
      <vt:lpstr>Přijímací řízení  ve školním roce 2024/2025</vt:lpstr>
      <vt:lpstr>Výsledky přijímacího řízení 2023/2024 Pardubický kraj, 1. kolo </vt:lpstr>
      <vt:lpstr>Výsledky přijímacího řízení 2023/2024 1. kolo </vt:lpstr>
      <vt:lpstr>Výsledky přijímacího řízení 2023/2024 1. kolo </vt:lpstr>
      <vt:lpstr>Výsledky přijímacího řízení 2023/2024 1. kolo </vt:lpstr>
      <vt:lpstr>Výsledky přijímacího řízení 2023/2024 2. kolo </vt:lpstr>
      <vt:lpstr>Výsledky přijímacího řízení 2023/2024 2. kolo </vt:lpstr>
      <vt:lpstr>Weby k využití</vt:lpstr>
      <vt:lpstr>Nejdůležitější NAVRHOVANÉ změny pro přijímací řízení ve šk. roce 2025/2026</vt:lpstr>
      <vt:lpstr>Přijímací řízení ve školním roce 2024/2025</vt:lpstr>
      <vt:lpstr>Přijímací řízení ve školním roce 2024/2025</vt:lpstr>
      <vt:lpstr>Přijímací řízení ve školním roce 2024/2025</vt:lpstr>
      <vt:lpstr>Přijímací řízení ve školním roce 2024/2025</vt:lpstr>
      <vt:lpstr>Podání přihlášky elektronicky</vt:lpstr>
      <vt:lpstr>Podání přihlášky hybridně</vt:lpstr>
      <vt:lpstr>Podání přihlášky na papírovém tiskopisu  </vt:lpstr>
      <vt:lpstr>Přijímací zkoušky</vt:lpstr>
      <vt:lpstr>Prezentace aplikace PowerPoint</vt:lpstr>
      <vt:lpstr>Termíny konání přijímacích zkoušek</vt:lpstr>
      <vt:lpstr>Talentová a školní přijímací zkouška</vt:lpstr>
      <vt:lpstr>Hodnocení uchazečů v 1. kole přijímacího řízení</vt:lpstr>
      <vt:lpstr>Hodnocení uchazečů v 1. kole přijímacího řízení</vt:lpstr>
      <vt:lpstr>Hodnocení uchazečů v 1. kole přijímacího řízení</vt:lpstr>
      <vt:lpstr>Vzdání se práva na přijetí</vt:lpstr>
      <vt:lpstr>Odvolání</vt:lpstr>
      <vt:lpstr>Druhé kolo přijímacího řízení</vt:lpstr>
      <vt:lpstr>Druhé kolo přijímacího řízení</vt:lpstr>
      <vt:lpstr>Třetí a další kola přijímacího řízení</vt:lpstr>
      <vt:lpstr>Třetí a další kola přijímacího řízení</vt:lpstr>
      <vt:lpstr>Žáci z Ukrajiny s dočasnou ochranou a osoby, které získaly  předchozí vzdělání ve škole mimo území České republiky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Martin Brhel</dc:creator>
  <dc:description/>
  <cp:lastModifiedBy>Martin Klusoň</cp:lastModifiedBy>
  <cp:revision>302</cp:revision>
  <cp:lastPrinted>2024-10-15T12:25:39Z</cp:lastPrinted>
  <dcterms:created xsi:type="dcterms:W3CDTF">2017-03-06T15:56:02Z</dcterms:created>
  <dcterms:modified xsi:type="dcterms:W3CDTF">2024-11-21T04:24:29Z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Předvádění na obrazovce (4:3)</vt:lpwstr>
  </property>
  <property fmtid="{D5CDD505-2E9C-101B-9397-08002B2CF9AE}" pid="4" name="Slides">
    <vt:i4>31</vt:i4>
  </property>
</Properties>
</file>