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80" r:id="rId7"/>
    <p:sldId id="279" r:id="rId8"/>
    <p:sldId id="281" r:id="rId9"/>
    <p:sldId id="282" r:id="rId10"/>
    <p:sldId id="283" r:id="rId11"/>
    <p:sldId id="285" r:id="rId12"/>
    <p:sldId id="284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5" r:id="rId28"/>
    <p:sldId id="276" r:id="rId29"/>
    <p:sldId id="278" r:id="rId3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3590" autoAdjust="0"/>
  </p:normalViewPr>
  <p:slideViewPr>
    <p:cSldViewPr>
      <p:cViewPr varScale="1">
        <p:scale>
          <a:sx n="67" d="100"/>
          <a:sy n="67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EDD759E-9CCA-4F6D-ADBB-B218FBF1E347}" type="datetimeFigureOut">
              <a:rPr lang="cs-CZ" smtClean="0"/>
              <a:t>19. 4. 2015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E481845-7BED-47A7-A4F3-1DCE1B529A6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Lenka </a:t>
            </a:r>
            <a:r>
              <a:rPr lang="cs-CZ" dirty="0" err="1" smtClean="0"/>
              <a:t>Štanglerová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Oddělení následné lůžkové péče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05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2"/>
            <a:ext cx="4464496" cy="335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834" y="836711"/>
            <a:ext cx="2532078" cy="1139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12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1445005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ONLP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tvoří mezistupeň mezi klasickou hospitalizací a následnými sociálními službami. </a:t>
            </a:r>
          </a:p>
          <a:p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Nesoběstační senioři jsou zde hospitalizováni po dobu, než je pro ně nalezeno vhodné místo v sociálních službách.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1052736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Klienti ONLP: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senioři  (více jak 80 procent), jejichž stav nevyžaduje další pobyt na akutním lůžku, ale nedovoluje zatím propuštění do domácího ošetřování.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lidé, kteří se nacházeli v péči sociálního zařízení, u kterých došlo ke zhoršení celkového zdravotního stavu.</a:t>
            </a:r>
          </a:p>
          <a:p>
            <a:pPr marL="342900" indent="-342900">
              <a:buFont typeface="Wingdings" pitchFamily="2" charset="2"/>
              <a:buChar char="Ø"/>
            </a:pPr>
            <a:endParaRPr lang="cs-CZ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Ošetřovatelskou péči zajišťuje tým: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lékaři (převažuje specializace interního lékařství , geriatrie)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všeobecné zdravotní sestry, ošetřovatelky, sanitáři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rehabilitační pracovníci, ergoterapeuti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sociální pracovnice</a:t>
            </a:r>
            <a:endParaRPr lang="cs-CZ" sz="24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4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90872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Ošetřovatelská péče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zaměřena na individuální potřeby nemocného. </a:t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Zahrnuje nezbytnou zdravotní péči, zajišťuje hygienu, příjem potravy, polohovaní, rehabilitační péči a jiné činnosti nutné k dosažení maximální možné soběstačnosti nemocného.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Cílem je udržení a zlepšení kvality života pacienta a zajišťuje možnosti následného pobytu </a:t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domácím prostředí nebo zařízení sociálních služeb</a:t>
            </a:r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2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Pomůcky</a:t>
            </a:r>
            <a:endParaRPr lang="cs-CZ" dirty="0"/>
          </a:p>
        </p:txBody>
      </p:sp>
      <p:pic>
        <p:nvPicPr>
          <p:cNvPr id="1026" name="Picture 2" descr="C:\Users\Fiktivní firmy\Pictures\2015-04-19 (2)\DSC00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3990"/>
            <a:ext cx="4713903" cy="353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98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3668989" cy="2752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Fiktivní firmy\Pictures\2015-04-19 (2)\DSC0018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/>
          <a:stretch/>
        </p:blipFill>
        <p:spPr bwMode="auto">
          <a:xfrm>
            <a:off x="4283968" y="476672"/>
            <a:ext cx="424540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9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Fiktivní firmy\Pictures\2015-04-19 (2)\DSC001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48672" y="1868952"/>
            <a:ext cx="5376967" cy="403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Fiktivní firmy\Pictures\2015-04-19 (2)\DSC001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37284" y="1876624"/>
            <a:ext cx="5438348" cy="407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0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iktivní firmy\Pictures\2015-04-19 (2)\DSC001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86418" y="1401404"/>
            <a:ext cx="4848905" cy="363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Fiktivní firmy\Pictures\2015-04-19 (2)\DSC001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66233" y="1438556"/>
            <a:ext cx="4749829" cy="356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8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iktivní firmy\Pictures\2015-04-19 (2)\DSC00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2728" y="1533463"/>
            <a:ext cx="5386129" cy="403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Fiktivní firmy\Pictures\2015-04-19 (2)\DSC001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73040" y="1512266"/>
            <a:ext cx="5317168" cy="398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6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Fiktivní firmy\Pictures\2015-04-19 (2)\DSC001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5881091" cy="44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49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Fiktivní firmy\Pictures\2015-04-19 (2)\DSC001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4619231" cy="346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Fiktivní firmy\Pictures\2015-04-19 (2)\DSC001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4600" y="2122823"/>
            <a:ext cx="4464496" cy="334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96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980728"/>
            <a:ext cx="77768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REHABILITACE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RHB je nedílnou součástí ošetřovatelské péče nemocného. </a:t>
            </a:r>
            <a:b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ordinovaná lékařem dle zdravotního stavu pacienta.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zhledem k tomu, že většina pacientů je ležících, </a:t>
            </a:r>
            <a:b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zaměřena především na mobilizaci a nácvik soběstačnosti.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ílem je zlepšit nebo udržet pohyblivost, soběstačnost pacienta.</a:t>
            </a:r>
            <a:endParaRPr lang="cs-CZ" sz="24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8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1484784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cs-CZ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cs-CZ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83568" y="548681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Rehabilitace</a:t>
            </a:r>
          </a:p>
          <a:p>
            <a:endParaRPr lang="cs-CZ" sz="26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cs-CZ" sz="26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nácvik sedu, stoje, přesun lůžko-židle, nácvik chůze o berlích, v chodítku, nácvik chůze po schodech, nácvik sebeobsluhy</a:t>
            </a:r>
          </a:p>
          <a:p>
            <a:pPr marL="342900" indent="-342900">
              <a:buFont typeface="Wingdings" pitchFamily="2" charset="2"/>
              <a:buChar char="Ø"/>
            </a:pPr>
            <a:endParaRPr lang="cs-CZ" sz="26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posílení oslabených svalů, protažení zkrácených svalů</a:t>
            </a:r>
          </a:p>
          <a:p>
            <a:pPr marL="342900" indent="-342900">
              <a:buFont typeface="Wingdings" pitchFamily="2" charset="2"/>
              <a:buChar char="Ø"/>
            </a:pPr>
            <a:endParaRPr lang="cs-CZ" sz="26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nácvik, používání kompenzačních pomůcek </a:t>
            </a:r>
            <a:b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(berle, hole, chodítka, invalidní vozíky, protézy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…)</a:t>
            </a:r>
            <a:endParaRPr lang="cs-CZ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8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99592" y="836712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ERGOTERAPIE</a:t>
            </a:r>
          </a:p>
          <a:p>
            <a:endParaRPr lang="cs-CZ" sz="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Ergon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= práce + </a:t>
            </a:r>
            <a:r>
              <a:rPr lang="cs-CZ" sz="2800" b="1" dirty="0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Therapia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= léčení</a:t>
            </a:r>
          </a:p>
          <a:p>
            <a:endParaRPr lang="cs-CZ" sz="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stará léčebná metoda, která zahrnuje povzbudivý vliv práce, sportu a různých činností na lidské zdraví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posiluje sebedůvěru pacienta, odpoutává jeho pozornost od onemocnění, navozuje optimismus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pomáhá nalézt způsoby kompenzace při trvalém poškození zdraví a zapojit tak opět pacienta do života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43608" y="1052736"/>
            <a:ext cx="72728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</a:rPr>
              <a:t>Individuální ergoterapie: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Zaměřuje se u pacientů na nácvik činností, důležitých pro soběstačnost v běžných denních činnostech.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(sám se najíst, obléknout se, přesun na WC, toaleta,…)</a:t>
            </a:r>
            <a:endParaRPr lang="cs-CZ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33056"/>
            <a:ext cx="2134723" cy="260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0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755576" y="908720"/>
            <a:ext cx="7704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Skupinová ergoterapie:</a:t>
            </a:r>
          </a:p>
          <a:p>
            <a:pPr marL="457200" indent="-457200">
              <a:buFont typeface="Wingdings" pitchFamily="2" charset="2"/>
              <a:buChar char="Ø"/>
            </a:pPr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probíhá v truhlářské či keramické dílně, kde je pacientovi nabídnuta vhodná terapeutická činnost.</a:t>
            </a:r>
          </a:p>
          <a:p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hraní deskových her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17263"/>
            <a:ext cx="3182665" cy="227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27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404664"/>
            <a:ext cx="792088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24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ruhy terapií:</a:t>
            </a:r>
          </a:p>
          <a:p>
            <a:endParaRPr lang="cs-CZ" sz="24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BAZÁLNÍ STIMULACE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„léčba dotykem“</a:t>
            </a:r>
          </a:p>
          <a:p>
            <a:pPr marL="171450" indent="-171450">
              <a:buFont typeface="Wingdings" pitchFamily="2" charset="2"/>
              <a:buChar char="Ø"/>
            </a:pPr>
            <a:endParaRPr lang="cs-CZ" sz="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MUZIKOTERAPIE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poslech hudby, aktivní zpěv, doprovod  hrou na jednoduché hudební nástroje (triangl, chrastítka, bubínky,…)</a:t>
            </a:r>
          </a:p>
          <a:p>
            <a:pPr marL="171450" indent="-171450">
              <a:buFont typeface="Wingdings" pitchFamily="2" charset="2"/>
              <a:buChar char="Ø"/>
            </a:pPr>
            <a:endParaRPr lang="cs-CZ" sz="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ARTTERAPIE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provozování výtvarné činnosti za pomoci různých výtvarných technik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(malování, vybarvování obrázků, mandal, vystřihování, enkaustika, pletení z </a:t>
            </a:r>
            <a:r>
              <a:rPr lang="cs-CZ" sz="2400" dirty="0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pedigu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,…)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č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innosti ke zlepšení jemné motoriky (puzzle, stavby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kostek,…)</a:t>
            </a:r>
          </a:p>
          <a:p>
            <a:endParaRPr lang="cs-CZ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cs-CZ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9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980728"/>
            <a:ext cx="828092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CANISTERAPIE</a:t>
            </a:r>
          </a:p>
          <a:p>
            <a:endParaRPr lang="cs-CZ" sz="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základem canisterapie je hlazení psa </a:t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mazlením se s ním. Léčivý vliv psa na člověka má dvě roviny- fyzickou a psychickou. 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yzická rovina: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ři kontaktu psa a člověka dochází k působení tepla, které uvolňuje svaly a zlepšuje krevní oběh.</a:t>
            </a:r>
          </a:p>
          <a:p>
            <a:r>
              <a:rPr lang="cs-CZ" sz="28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Psychická rovina: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es plní funkci přítele – je důvodem ke komunikaci.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95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755576" y="692696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Canisterapie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není kynologický sport, ale sociální služba. Pes musí být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zdravý,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dobré psychické i fyzické kondici a setkání s pacientem by pro něj mělo představovat radostnou událost.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Plemenně vhodní psi se pro tuto „práci“ speciálně cvičí již od štěněte.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76160"/>
            <a:ext cx="3507904" cy="263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476672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SOCIÁLNÍ  SLUŽBA</a:t>
            </a:r>
          </a:p>
          <a:p>
            <a:endParaRPr lang="cs-CZ" sz="24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Sociální službu zajišťuje sociální pracovnice, která zajišťuje nezbytný kontakt pacienta s jeho rodinou, úřady, praktickým lékařem.  Zdravotnickým či sociálním zařízením, které souvisí s minulým či budoucím pobytem seniora.</a:t>
            </a:r>
          </a:p>
          <a:p>
            <a:endParaRPr lang="cs-CZ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Sociální pracovnice úzce spolupracuje s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pacientem,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jeho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rodinou a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příbuznými na vyhledávání jeho následného umístění do domova pro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seniory,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či jiných sociálních zařízení. Pomáhá zařídit domácí péči.</a:t>
            </a:r>
          </a:p>
          <a:p>
            <a:endParaRPr lang="cs-CZ" sz="24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Sociální pracovnice pomáhá řešit sociální situaci pacienta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40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620688"/>
            <a:ext cx="799288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EKUMENICKÉ (DUCHOVNÍ) SLUŽBY</a:t>
            </a:r>
          </a:p>
          <a:p>
            <a:endParaRPr lang="cs-CZ" sz="26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duchovní služby jsou poskytovány pacientům, jejich rodinným příslušníkům a neomezují se pouze na věřící, ale na </a:t>
            </a: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každého, </a:t>
            </a: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kdo o ně projeví zájem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úkolem nemocničního kaplana je pečovat </a:t>
            </a:r>
            <a:b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pacienty a jejich příbuzné a pomáhat jim v jejich nelehké situaci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rozhovor, čtení z bible, modlitba,…</a:t>
            </a:r>
          </a:p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653136"/>
            <a:ext cx="28194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68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692696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DOBROVOLNÍCI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program dobrovolnické činnosti umožňuje začlenění veřejnosti do systému nemocniční péče</a:t>
            </a:r>
          </a:p>
          <a:p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posláním dobrovolníků je přispět ke zlepšení psychické kondice, posílit lidský kontakt, aktivizovat hospitalizované pacienty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5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764704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Činnost: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dobrovolník dělá společnost pacientům, kteří </a:t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 dobrovolnickou pomocí souhlasí</a:t>
            </a:r>
          </a:p>
          <a:p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donese pacientovi drobný nákup, vyplňuje čas pacienta čtením, společenskou hrou,…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73246"/>
            <a:ext cx="3240360" cy="2742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13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332656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DOMÁCÍ PÉČE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agentury domácí péče zajišťují ošetřovatelskou péči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domácím prostředí a event. další potřebné služby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domácí péče je dostupná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nonstop -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 hodin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denně -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 dní v týdnu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určena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pacientům,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 kterých není nutná hospitalizace ve zdravotnickém zařízení, ale jejich stav přesto vyžaduje pravidelnou, dlouhodobou a kvalifikovanou péči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určena pro každého, kdo chce zůstat v domácím prostředí a z jakýchkoliv důvodů potřebuje pomoci </a:t>
            </a:r>
            <a:b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 některými úkony běžného života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snaží se o maximální zapojení klientů do společnosti, snaží se předejít jejich vyloučení ze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společnosti</a:t>
            </a:r>
            <a:endParaRPr lang="cs-CZ" sz="24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snaží </a:t>
            </a:r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 o plnohodnotný život klientů v jejich prostředí, domácnosti </a:t>
            </a:r>
            <a:endParaRPr lang="cs-CZ" sz="24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43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27584" y="836712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>
              <a:latin typeface="Arial" pitchFamily="34" charset="0"/>
              <a:cs typeface="Arial" pitchFamily="34" charset="0"/>
            </a:endParaRPr>
          </a:p>
          <a:p>
            <a:endParaRPr lang="cs-CZ" sz="2800" b="1" dirty="0"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 koho je určena agenturní domácí péče :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seniory,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osoby s tělesným, smyslovým či mentálním postižením, chronicky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nemocné, lidi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rekonvalescenci po úraze, onkologicky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nemocné, pacienty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 cévních mozkových příhodách, infarktu myokardu,…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83568" y="548680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 </a:t>
            </a:r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Osobní asistence: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placená služba klientovi nonstop 24 hodin denně, 7dní v týdnu</a:t>
            </a:r>
          </a:p>
          <a:p>
            <a:endParaRPr lang="cs-CZ" sz="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Pečovatelská služba: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placená služba klientovi, poskytovaná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určitém časové m rozmezí pouze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pracovních dnech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úhrada běžné pracovní hodiny, příplatky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za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náročnější úkony</a:t>
            </a:r>
          </a:p>
          <a:p>
            <a:pPr marL="457200" indent="-457200">
              <a:buFontTx/>
              <a:buChar char="-"/>
            </a:pPr>
            <a:endParaRPr lang="cs-CZ" sz="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Autodoprava: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placená služba, odvoz a event. dopravení </a:t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 lékaři, na úřad,…</a:t>
            </a:r>
            <a:endParaRPr lang="cs-CZ" sz="28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13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54868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8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ZÁVĚR</a:t>
            </a:r>
          </a:p>
          <a:p>
            <a:endParaRPr lang="cs-CZ" sz="2800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Práce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 odděleních následné péče je velice psychicky a fyzicky náročná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cs-CZ" sz="2800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Je „Popelkou“  v systému zdravotnictví, která je však nesmírně důležitým článkem v řetězci poskytovaní zdravotních a sociálních služeb našim seniorům a jejich rodinám.</a:t>
            </a:r>
          </a:p>
        </p:txBody>
      </p:sp>
    </p:spTree>
    <p:extLst>
      <p:ext uri="{BB962C8B-B14F-4D97-AF65-F5344CB8AC3E}">
        <p14:creationId xmlns:p14="http://schemas.microsoft.com/office/powerpoint/2010/main" val="26416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64822"/>
            <a:ext cx="6957164" cy="439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élník 1"/>
          <p:cNvSpPr/>
          <p:nvPr/>
        </p:nvSpPr>
        <p:spPr>
          <a:xfrm>
            <a:off x="755576" y="404664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2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Veškerá péče věnovaná týmem zdravotníků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seniorům však nemůže </a:t>
            </a:r>
            <a:r>
              <a:rPr lang="cs-CZ" sz="2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nahradit zájem rodiny 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cs-CZ" sz="28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ně samé!</a:t>
            </a:r>
          </a:p>
        </p:txBody>
      </p:sp>
    </p:spTree>
    <p:extLst>
      <p:ext uri="{BB962C8B-B14F-4D97-AF65-F5344CB8AC3E}">
        <p14:creationId xmlns:p14="http://schemas.microsoft.com/office/powerpoint/2010/main" val="64766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122</TotalTime>
  <Words>628</Words>
  <Application>Microsoft Office PowerPoint</Application>
  <PresentationFormat>Předvádění na obrazovce (4:3)</PresentationFormat>
  <Paragraphs>122</Paragraphs>
  <Slides>29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Aerodynamika</vt:lpstr>
      <vt:lpstr>Oddělení následné lůžkové péče</vt:lpstr>
      <vt:lpstr>Prezentace aplikace PowerPoint</vt:lpstr>
      <vt:lpstr>Prezentace aplikace PowerPoint</vt:lpstr>
      <vt:lpstr>Prezentace aplikace PowerPoint</vt:lpstr>
      <vt:lpstr>Prezentace aplikace PowerPoint</vt:lpstr>
      <vt:lpstr>Pomůcky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Oddělení následné lůžkové péče</dc:title>
  <dc:creator>Fiktivní firmy</dc:creator>
  <cp:lastModifiedBy>Fiktivní firmy</cp:lastModifiedBy>
  <cp:revision>65</cp:revision>
  <dcterms:created xsi:type="dcterms:W3CDTF">2015-04-19T07:18:38Z</dcterms:created>
  <dcterms:modified xsi:type="dcterms:W3CDTF">2015-04-19T10:46:45Z</dcterms:modified>
</cp:coreProperties>
</file>